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350" r:id="rId6"/>
    <p:sldId id="366" r:id="rId7"/>
    <p:sldId id="352" r:id="rId8"/>
    <p:sldId id="281" r:id="rId9"/>
    <p:sldId id="370" r:id="rId10"/>
    <p:sldId id="308" r:id="rId11"/>
    <p:sldId id="269" r:id="rId12"/>
    <p:sldId id="258" r:id="rId13"/>
    <p:sldId id="371" r:id="rId14"/>
    <p:sldId id="272" r:id="rId15"/>
    <p:sldId id="263" r:id="rId16"/>
    <p:sldId id="361" r:id="rId17"/>
    <p:sldId id="311" r:id="rId18"/>
    <p:sldId id="271" r:id="rId19"/>
    <p:sldId id="337" r:id="rId20"/>
    <p:sldId id="365" r:id="rId21"/>
    <p:sldId id="274" r:id="rId22"/>
    <p:sldId id="291" r:id="rId23"/>
    <p:sldId id="351" r:id="rId24"/>
    <p:sldId id="364" r:id="rId25"/>
    <p:sldId id="369" r:id="rId26"/>
    <p:sldId id="283" r:id="rId27"/>
    <p:sldId id="343" r:id="rId28"/>
    <p:sldId id="335" r:id="rId29"/>
    <p:sldId id="331" r:id="rId30"/>
    <p:sldId id="325" r:id="rId31"/>
    <p:sldId id="307" r:id="rId32"/>
    <p:sldId id="332" r:id="rId33"/>
    <p:sldId id="344" r:id="rId34"/>
    <p:sldId id="346" r:id="rId35"/>
    <p:sldId id="345" r:id="rId36"/>
    <p:sldId id="338" r:id="rId37"/>
    <p:sldId id="326" r:id="rId38"/>
    <p:sldId id="333" r:id="rId39"/>
    <p:sldId id="294" r:id="rId40"/>
    <p:sldId id="353" r:id="rId41"/>
    <p:sldId id="342" r:id="rId42"/>
    <p:sldId id="368" r:id="rId43"/>
    <p:sldId id="297" r:id="rId44"/>
    <p:sldId id="296" r:id="rId45"/>
    <p:sldId id="299" r:id="rId46"/>
    <p:sldId id="339" r:id="rId47"/>
    <p:sldId id="298" r:id="rId48"/>
    <p:sldId id="32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975"/>
    <a:srgbClr val="1993D4"/>
    <a:srgbClr val="F07F45"/>
    <a:srgbClr val="F6B5D5"/>
    <a:srgbClr val="0C6E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4DA2F-EC2C-2582-B103-CEFA997633A9}" v="10" dt="2022-02-01T06:37:55.752"/>
    <p1510:client id="{9868488D-7277-6804-ABAA-6CF00DD06EA2}" v="1" dt="2022-02-01T11:10:54.457"/>
    <p1510:client id="{C0A72642-5B0E-F329-D74F-492A1539C0A2}" v="344" dt="2022-02-02T09:30:34.005"/>
    <p1510:client id="{F17B9F21-3590-4535-9D2F-732A53EE2799}" v="2" dt="2021-09-10T13:46:42.5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78954" autoAdjust="0"/>
  </p:normalViewPr>
  <p:slideViewPr>
    <p:cSldViewPr snapToGrid="0">
      <p:cViewPr varScale="1">
        <p:scale>
          <a:sx n="93" d="100"/>
          <a:sy n="93" d="100"/>
        </p:scale>
        <p:origin x="12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8F86A-BBD8-4158-8927-5917B2CD117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nl-BE"/>
        </a:p>
      </dgm:t>
    </dgm:pt>
    <dgm:pt modelId="{6E7D68DE-CF08-4781-867F-2F255F9B22BD}">
      <dgm:prSet phldrT="[Tekst]"/>
      <dgm:spPr>
        <a:solidFill>
          <a:schemeClr val="accent4"/>
        </a:solidFill>
      </dgm:spPr>
      <dgm:t>
        <a:bodyPr/>
        <a:lstStyle/>
        <a:p>
          <a:pPr algn="ctr"/>
          <a:r>
            <a:rPr lang="nl-BE" dirty="0"/>
            <a:t>INTERPROFESSIONEEL SAMENWERKEN</a:t>
          </a:r>
        </a:p>
      </dgm:t>
    </dgm:pt>
    <dgm:pt modelId="{FDCD7115-B2A6-46D8-A8CF-DC2A31732992}" type="parTrans" cxnId="{29278FA3-6A5A-46EB-A074-94667ED14B96}">
      <dgm:prSet/>
      <dgm:spPr/>
      <dgm:t>
        <a:bodyPr/>
        <a:lstStyle/>
        <a:p>
          <a:endParaRPr lang="nl-BE"/>
        </a:p>
      </dgm:t>
    </dgm:pt>
    <dgm:pt modelId="{4D78EA97-366F-44E3-BF2C-4A2CA5B4EC0C}" type="sibTrans" cxnId="{29278FA3-6A5A-46EB-A074-94667ED14B96}">
      <dgm:prSet/>
      <dgm:spPr/>
      <dgm:t>
        <a:bodyPr/>
        <a:lstStyle/>
        <a:p>
          <a:endParaRPr lang="nl-BE"/>
        </a:p>
      </dgm:t>
    </dgm:pt>
    <dgm:pt modelId="{41F15E87-2ADA-45BF-922F-5978769D933C}">
      <dgm:prSet phldrT="[Tekst]"/>
      <dgm:spPr>
        <a:solidFill>
          <a:schemeClr val="accent2"/>
        </a:solidFill>
      </dgm:spPr>
      <dgm:t>
        <a:bodyPr/>
        <a:lstStyle/>
        <a:p>
          <a:r>
            <a:rPr lang="nl-BE"/>
            <a:t>INTRAPRENEURSHIP</a:t>
          </a:r>
        </a:p>
      </dgm:t>
    </dgm:pt>
    <dgm:pt modelId="{8520B181-CBA5-4A17-B57D-4D8D623BFC57}" type="parTrans" cxnId="{34ED7895-9701-44DF-B835-4FC528433109}">
      <dgm:prSet/>
      <dgm:spPr/>
      <dgm:t>
        <a:bodyPr/>
        <a:lstStyle/>
        <a:p>
          <a:endParaRPr lang="nl-BE"/>
        </a:p>
      </dgm:t>
    </dgm:pt>
    <dgm:pt modelId="{DD583540-8823-452A-A39C-A82293B77241}" type="sibTrans" cxnId="{34ED7895-9701-44DF-B835-4FC528433109}">
      <dgm:prSet/>
      <dgm:spPr/>
      <dgm:t>
        <a:bodyPr/>
        <a:lstStyle/>
        <a:p>
          <a:endParaRPr lang="nl-BE"/>
        </a:p>
      </dgm:t>
    </dgm:pt>
    <dgm:pt modelId="{8E292D91-5D1B-4ADD-8464-23E331555542}">
      <dgm:prSet phldrT="[Tekst]"/>
      <dgm:spPr/>
      <dgm:t>
        <a:bodyPr/>
        <a:lstStyle/>
        <a:p>
          <a:r>
            <a:rPr lang="nl-BE"/>
            <a:t>ETHISCH HANDELEN</a:t>
          </a:r>
        </a:p>
      </dgm:t>
    </dgm:pt>
    <dgm:pt modelId="{C197A32D-DAEC-4469-A8D9-B19998041F18}" type="parTrans" cxnId="{1B8BF02B-0F1D-463A-8CBA-2A868B58C026}">
      <dgm:prSet/>
      <dgm:spPr/>
      <dgm:t>
        <a:bodyPr/>
        <a:lstStyle/>
        <a:p>
          <a:endParaRPr lang="nl-BE"/>
        </a:p>
      </dgm:t>
    </dgm:pt>
    <dgm:pt modelId="{D5B2440B-F38E-4C96-AFC1-A7567B0B10AE}" type="sibTrans" cxnId="{1B8BF02B-0F1D-463A-8CBA-2A868B58C026}">
      <dgm:prSet/>
      <dgm:spPr/>
      <dgm:t>
        <a:bodyPr/>
        <a:lstStyle/>
        <a:p>
          <a:endParaRPr lang="nl-BE"/>
        </a:p>
      </dgm:t>
    </dgm:pt>
    <dgm:pt modelId="{80B4E23B-E145-4405-A460-D4717CC97BCC}">
      <dgm:prSet/>
      <dgm:spPr>
        <a:solidFill>
          <a:schemeClr val="accent6"/>
        </a:solidFill>
      </dgm:spPr>
      <dgm:t>
        <a:bodyPr/>
        <a:lstStyle/>
        <a:p>
          <a:r>
            <a:rPr lang="nl-BE"/>
            <a:t>TECHNOLOGISCHE WENDBAARHEID</a:t>
          </a:r>
        </a:p>
      </dgm:t>
    </dgm:pt>
    <dgm:pt modelId="{52DFD7EC-509C-42E3-B9AD-06C4300C6470}" type="parTrans" cxnId="{20C0D733-1BE0-47C5-A59B-7C3B05657907}">
      <dgm:prSet/>
      <dgm:spPr/>
      <dgm:t>
        <a:bodyPr/>
        <a:lstStyle/>
        <a:p>
          <a:endParaRPr lang="nl-BE"/>
        </a:p>
      </dgm:t>
    </dgm:pt>
    <dgm:pt modelId="{727373A9-7530-4F85-B9C6-A625D21818A6}" type="sibTrans" cxnId="{20C0D733-1BE0-47C5-A59B-7C3B05657907}">
      <dgm:prSet/>
      <dgm:spPr/>
      <dgm:t>
        <a:bodyPr/>
        <a:lstStyle/>
        <a:p>
          <a:endParaRPr lang="nl-BE"/>
        </a:p>
      </dgm:t>
    </dgm:pt>
    <dgm:pt modelId="{B1ABDA3B-11C0-4D96-949E-0BAECFC882DC}" type="pres">
      <dgm:prSet presAssocID="{D4D8F86A-BBD8-4158-8927-5917B2CD1174}" presName="Name0" presStyleCnt="0">
        <dgm:presLayoutVars>
          <dgm:dir/>
          <dgm:resizeHandles val="exact"/>
        </dgm:presLayoutVars>
      </dgm:prSet>
      <dgm:spPr/>
      <dgm:t>
        <a:bodyPr/>
        <a:lstStyle/>
        <a:p>
          <a:endParaRPr lang="nl-NL"/>
        </a:p>
      </dgm:t>
    </dgm:pt>
    <dgm:pt modelId="{1FFE0AAE-0CE2-4358-BE60-2315420D5B47}" type="pres">
      <dgm:prSet presAssocID="{D4D8F86A-BBD8-4158-8927-5917B2CD1174}" presName="fgShape" presStyleLbl="fgShp" presStyleIdx="0" presStyleCnt="1"/>
      <dgm:spPr/>
    </dgm:pt>
    <dgm:pt modelId="{8C7D3966-AD53-4FEB-B6BD-9070CB18714F}" type="pres">
      <dgm:prSet presAssocID="{D4D8F86A-BBD8-4158-8927-5917B2CD1174}" presName="linComp" presStyleCnt="0"/>
      <dgm:spPr/>
    </dgm:pt>
    <dgm:pt modelId="{6FD117F9-73CD-4C1D-86EC-F5B054B6B86B}" type="pres">
      <dgm:prSet presAssocID="{6E7D68DE-CF08-4781-867F-2F255F9B22BD}" presName="compNode" presStyleCnt="0"/>
      <dgm:spPr/>
    </dgm:pt>
    <dgm:pt modelId="{1AEEC17A-C86A-47B4-A94E-B1C1525280CC}" type="pres">
      <dgm:prSet presAssocID="{6E7D68DE-CF08-4781-867F-2F255F9B22BD}" presName="bkgdShape" presStyleLbl="node1" presStyleIdx="0" presStyleCnt="4"/>
      <dgm:spPr/>
      <dgm:t>
        <a:bodyPr/>
        <a:lstStyle/>
        <a:p>
          <a:endParaRPr lang="nl-NL"/>
        </a:p>
      </dgm:t>
    </dgm:pt>
    <dgm:pt modelId="{8048A28C-4626-4F63-89F6-550243342319}" type="pres">
      <dgm:prSet presAssocID="{6E7D68DE-CF08-4781-867F-2F255F9B22BD}" presName="nodeTx" presStyleLbl="node1" presStyleIdx="0" presStyleCnt="4">
        <dgm:presLayoutVars>
          <dgm:bulletEnabled val="1"/>
        </dgm:presLayoutVars>
      </dgm:prSet>
      <dgm:spPr/>
      <dgm:t>
        <a:bodyPr/>
        <a:lstStyle/>
        <a:p>
          <a:endParaRPr lang="nl-NL"/>
        </a:p>
      </dgm:t>
    </dgm:pt>
    <dgm:pt modelId="{5F77E4C2-D3FE-4FCC-8010-4D35D02119DA}" type="pres">
      <dgm:prSet presAssocID="{6E7D68DE-CF08-4781-867F-2F255F9B22BD}" presName="invisiNode" presStyleLbl="node1" presStyleIdx="0" presStyleCnt="4"/>
      <dgm:spPr/>
    </dgm:pt>
    <dgm:pt modelId="{364DCB71-7C22-48B6-9004-DB5347BE2B6A}" type="pres">
      <dgm:prSet presAssocID="{6E7D68DE-CF08-4781-867F-2F255F9B22BD}"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F27ADAC-6331-43F6-874E-93712850CD54}" type="pres">
      <dgm:prSet presAssocID="{4D78EA97-366F-44E3-BF2C-4A2CA5B4EC0C}" presName="sibTrans" presStyleLbl="sibTrans2D1" presStyleIdx="0" presStyleCnt="0"/>
      <dgm:spPr/>
      <dgm:t>
        <a:bodyPr/>
        <a:lstStyle/>
        <a:p>
          <a:endParaRPr lang="nl-NL"/>
        </a:p>
      </dgm:t>
    </dgm:pt>
    <dgm:pt modelId="{8D4A7107-C2E6-4EEE-9E4E-DC2F4F503560}" type="pres">
      <dgm:prSet presAssocID="{80B4E23B-E145-4405-A460-D4717CC97BCC}" presName="compNode" presStyleCnt="0"/>
      <dgm:spPr/>
    </dgm:pt>
    <dgm:pt modelId="{E59F5F2A-C9A6-4A4C-8548-8A2E04F87D24}" type="pres">
      <dgm:prSet presAssocID="{80B4E23B-E145-4405-A460-D4717CC97BCC}" presName="bkgdShape" presStyleLbl="node1" presStyleIdx="1" presStyleCnt="4"/>
      <dgm:spPr/>
      <dgm:t>
        <a:bodyPr/>
        <a:lstStyle/>
        <a:p>
          <a:endParaRPr lang="nl-NL"/>
        </a:p>
      </dgm:t>
    </dgm:pt>
    <dgm:pt modelId="{E57F2D8B-751E-4D83-8079-2FB5E910EF81}" type="pres">
      <dgm:prSet presAssocID="{80B4E23B-E145-4405-A460-D4717CC97BCC}" presName="nodeTx" presStyleLbl="node1" presStyleIdx="1" presStyleCnt="4">
        <dgm:presLayoutVars>
          <dgm:bulletEnabled val="1"/>
        </dgm:presLayoutVars>
      </dgm:prSet>
      <dgm:spPr/>
      <dgm:t>
        <a:bodyPr/>
        <a:lstStyle/>
        <a:p>
          <a:endParaRPr lang="nl-NL"/>
        </a:p>
      </dgm:t>
    </dgm:pt>
    <dgm:pt modelId="{83591B4D-87A2-4828-97C6-02B38E3BC1DA}" type="pres">
      <dgm:prSet presAssocID="{80B4E23B-E145-4405-A460-D4717CC97BCC}" presName="invisiNode" presStyleLbl="node1" presStyleIdx="1" presStyleCnt="4"/>
      <dgm:spPr/>
    </dgm:pt>
    <dgm:pt modelId="{2E6044D0-7B8D-4853-A062-741BE9BC7312}" type="pres">
      <dgm:prSet presAssocID="{80B4E23B-E145-4405-A460-D4717CC97BCC}" presName="imagNode" presStyleLbl="fgImgPlace1" presStyleIdx="1" presStyleCnt="4" custLinFactNeighborX="-1728" custLinFactNeighborY="134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nl-NL"/>
        </a:p>
      </dgm:t>
    </dgm:pt>
    <dgm:pt modelId="{E6B73C18-FBA2-4F51-A04F-2FA7D1C94984}" type="pres">
      <dgm:prSet presAssocID="{727373A9-7530-4F85-B9C6-A625D21818A6}" presName="sibTrans" presStyleLbl="sibTrans2D1" presStyleIdx="0" presStyleCnt="0"/>
      <dgm:spPr/>
      <dgm:t>
        <a:bodyPr/>
        <a:lstStyle/>
        <a:p>
          <a:endParaRPr lang="nl-NL"/>
        </a:p>
      </dgm:t>
    </dgm:pt>
    <dgm:pt modelId="{B59139A2-6522-4B6E-9D5B-98E75AC60A99}" type="pres">
      <dgm:prSet presAssocID="{41F15E87-2ADA-45BF-922F-5978769D933C}" presName="compNode" presStyleCnt="0"/>
      <dgm:spPr/>
    </dgm:pt>
    <dgm:pt modelId="{88016330-A458-4137-9516-4D815B29AF55}" type="pres">
      <dgm:prSet presAssocID="{41F15E87-2ADA-45BF-922F-5978769D933C}" presName="bkgdShape" presStyleLbl="node1" presStyleIdx="2" presStyleCnt="4"/>
      <dgm:spPr/>
      <dgm:t>
        <a:bodyPr/>
        <a:lstStyle/>
        <a:p>
          <a:endParaRPr lang="nl-NL"/>
        </a:p>
      </dgm:t>
    </dgm:pt>
    <dgm:pt modelId="{98EC0E64-A2A5-445F-94D7-1944E12E3162}" type="pres">
      <dgm:prSet presAssocID="{41F15E87-2ADA-45BF-922F-5978769D933C}" presName="nodeTx" presStyleLbl="node1" presStyleIdx="2" presStyleCnt="4">
        <dgm:presLayoutVars>
          <dgm:bulletEnabled val="1"/>
        </dgm:presLayoutVars>
      </dgm:prSet>
      <dgm:spPr/>
      <dgm:t>
        <a:bodyPr/>
        <a:lstStyle/>
        <a:p>
          <a:endParaRPr lang="nl-NL"/>
        </a:p>
      </dgm:t>
    </dgm:pt>
    <dgm:pt modelId="{2BCD19E4-395D-4F25-8195-5A20800CB142}" type="pres">
      <dgm:prSet presAssocID="{41F15E87-2ADA-45BF-922F-5978769D933C}" presName="invisiNode" presStyleLbl="node1" presStyleIdx="2" presStyleCnt="4"/>
      <dgm:spPr/>
    </dgm:pt>
    <dgm:pt modelId="{0E2AE963-1419-43E5-BDD7-D85ECFC4D49E}" type="pres">
      <dgm:prSet presAssocID="{41F15E87-2ADA-45BF-922F-5978769D933C}" presName="imagNode" presStyleLbl="fgImgPlace1" presStyleIdx="2" presStyleCnt="4" custLinFactNeighborX="531" custLinFactNeighborY="1345"/>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19889C93-9B47-4FF1-AE99-EA219DE68540}" type="pres">
      <dgm:prSet presAssocID="{DD583540-8823-452A-A39C-A82293B77241}" presName="sibTrans" presStyleLbl="sibTrans2D1" presStyleIdx="0" presStyleCnt="0"/>
      <dgm:spPr/>
      <dgm:t>
        <a:bodyPr/>
        <a:lstStyle/>
        <a:p>
          <a:endParaRPr lang="nl-NL"/>
        </a:p>
      </dgm:t>
    </dgm:pt>
    <dgm:pt modelId="{3C27BA89-1C2E-4C20-ABD4-B674CA285AE0}" type="pres">
      <dgm:prSet presAssocID="{8E292D91-5D1B-4ADD-8464-23E331555542}" presName="compNode" presStyleCnt="0"/>
      <dgm:spPr/>
    </dgm:pt>
    <dgm:pt modelId="{86194CFB-4006-443D-BEC1-AD5A5C789C0C}" type="pres">
      <dgm:prSet presAssocID="{8E292D91-5D1B-4ADD-8464-23E331555542}" presName="bkgdShape" presStyleLbl="node1" presStyleIdx="3" presStyleCnt="4"/>
      <dgm:spPr/>
      <dgm:t>
        <a:bodyPr/>
        <a:lstStyle/>
        <a:p>
          <a:endParaRPr lang="nl-NL"/>
        </a:p>
      </dgm:t>
    </dgm:pt>
    <dgm:pt modelId="{7E2EA22F-F048-41C2-9CFB-896AE7EE17C8}" type="pres">
      <dgm:prSet presAssocID="{8E292D91-5D1B-4ADD-8464-23E331555542}" presName="nodeTx" presStyleLbl="node1" presStyleIdx="3" presStyleCnt="4">
        <dgm:presLayoutVars>
          <dgm:bulletEnabled val="1"/>
        </dgm:presLayoutVars>
      </dgm:prSet>
      <dgm:spPr/>
      <dgm:t>
        <a:bodyPr/>
        <a:lstStyle/>
        <a:p>
          <a:endParaRPr lang="nl-NL"/>
        </a:p>
      </dgm:t>
    </dgm:pt>
    <dgm:pt modelId="{90F3AD2B-E17A-4058-90B1-80508C4B5DF7}" type="pres">
      <dgm:prSet presAssocID="{8E292D91-5D1B-4ADD-8464-23E331555542}" presName="invisiNode" presStyleLbl="node1" presStyleIdx="3" presStyleCnt="4"/>
      <dgm:spPr/>
    </dgm:pt>
    <dgm:pt modelId="{2870A714-CB15-40D9-9A94-D59B056ED619}" type="pres">
      <dgm:prSet presAssocID="{8E292D91-5D1B-4ADD-8464-23E331555542}" presName="imagNode"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1B8BF02B-0F1D-463A-8CBA-2A868B58C026}" srcId="{D4D8F86A-BBD8-4158-8927-5917B2CD1174}" destId="{8E292D91-5D1B-4ADD-8464-23E331555542}" srcOrd="3" destOrd="0" parTransId="{C197A32D-DAEC-4469-A8D9-B19998041F18}" sibTransId="{D5B2440B-F38E-4C96-AFC1-A7567B0B10AE}"/>
    <dgm:cxn modelId="{2DF98788-B523-4F27-B922-F35FDA6536F8}" type="presOf" srcId="{41F15E87-2ADA-45BF-922F-5978769D933C}" destId="{98EC0E64-A2A5-445F-94D7-1944E12E3162}" srcOrd="1" destOrd="0" presId="urn:microsoft.com/office/officeart/2005/8/layout/hList7"/>
    <dgm:cxn modelId="{8C4B7BA7-1B70-4776-945E-8BAC3B46952B}" type="presOf" srcId="{D4D8F86A-BBD8-4158-8927-5917B2CD1174}" destId="{B1ABDA3B-11C0-4D96-949E-0BAECFC882DC}" srcOrd="0" destOrd="0" presId="urn:microsoft.com/office/officeart/2005/8/layout/hList7"/>
    <dgm:cxn modelId="{34ED7895-9701-44DF-B835-4FC528433109}" srcId="{D4D8F86A-BBD8-4158-8927-5917B2CD1174}" destId="{41F15E87-2ADA-45BF-922F-5978769D933C}" srcOrd="2" destOrd="0" parTransId="{8520B181-CBA5-4A17-B57D-4D8D623BFC57}" sibTransId="{DD583540-8823-452A-A39C-A82293B77241}"/>
    <dgm:cxn modelId="{29278FA3-6A5A-46EB-A074-94667ED14B96}" srcId="{D4D8F86A-BBD8-4158-8927-5917B2CD1174}" destId="{6E7D68DE-CF08-4781-867F-2F255F9B22BD}" srcOrd="0" destOrd="0" parTransId="{FDCD7115-B2A6-46D8-A8CF-DC2A31732992}" sibTransId="{4D78EA97-366F-44E3-BF2C-4A2CA5B4EC0C}"/>
    <dgm:cxn modelId="{74EC99B1-B1A6-40D7-BD4A-2CA446425B56}" type="presOf" srcId="{80B4E23B-E145-4405-A460-D4717CC97BCC}" destId="{E59F5F2A-C9A6-4A4C-8548-8A2E04F87D24}" srcOrd="0" destOrd="0" presId="urn:microsoft.com/office/officeart/2005/8/layout/hList7"/>
    <dgm:cxn modelId="{7B145575-0E36-407A-A71A-A4DADD79E13C}" type="presOf" srcId="{6E7D68DE-CF08-4781-867F-2F255F9B22BD}" destId="{8048A28C-4626-4F63-89F6-550243342319}" srcOrd="1" destOrd="0" presId="urn:microsoft.com/office/officeart/2005/8/layout/hList7"/>
    <dgm:cxn modelId="{D541DE21-04AF-420B-9A9F-C66235CFB4A8}" type="presOf" srcId="{6E7D68DE-CF08-4781-867F-2F255F9B22BD}" destId="{1AEEC17A-C86A-47B4-A94E-B1C1525280CC}" srcOrd="0" destOrd="0" presId="urn:microsoft.com/office/officeart/2005/8/layout/hList7"/>
    <dgm:cxn modelId="{975CE318-10BB-45F9-AAC0-90E971D19599}" type="presOf" srcId="{4D78EA97-366F-44E3-BF2C-4A2CA5B4EC0C}" destId="{7F27ADAC-6331-43F6-874E-93712850CD54}" srcOrd="0" destOrd="0" presId="urn:microsoft.com/office/officeart/2005/8/layout/hList7"/>
    <dgm:cxn modelId="{3FC3EE1B-E391-4BEB-A0CC-191CAB5477A9}" type="presOf" srcId="{727373A9-7530-4F85-B9C6-A625D21818A6}" destId="{E6B73C18-FBA2-4F51-A04F-2FA7D1C94984}" srcOrd="0" destOrd="0" presId="urn:microsoft.com/office/officeart/2005/8/layout/hList7"/>
    <dgm:cxn modelId="{06A40724-A799-4169-B6A5-37227CC55A28}" type="presOf" srcId="{80B4E23B-E145-4405-A460-D4717CC97BCC}" destId="{E57F2D8B-751E-4D83-8079-2FB5E910EF81}" srcOrd="1" destOrd="0" presId="urn:microsoft.com/office/officeart/2005/8/layout/hList7"/>
    <dgm:cxn modelId="{4D6F4A27-163A-48C3-83BF-AC7CDF0FD653}" type="presOf" srcId="{8E292D91-5D1B-4ADD-8464-23E331555542}" destId="{86194CFB-4006-443D-BEC1-AD5A5C789C0C}" srcOrd="0" destOrd="0" presId="urn:microsoft.com/office/officeart/2005/8/layout/hList7"/>
    <dgm:cxn modelId="{20C0D733-1BE0-47C5-A59B-7C3B05657907}" srcId="{D4D8F86A-BBD8-4158-8927-5917B2CD1174}" destId="{80B4E23B-E145-4405-A460-D4717CC97BCC}" srcOrd="1" destOrd="0" parTransId="{52DFD7EC-509C-42E3-B9AD-06C4300C6470}" sibTransId="{727373A9-7530-4F85-B9C6-A625D21818A6}"/>
    <dgm:cxn modelId="{CCC214C1-0805-4D1A-A75E-5C264859EA2B}" type="presOf" srcId="{DD583540-8823-452A-A39C-A82293B77241}" destId="{19889C93-9B47-4FF1-AE99-EA219DE68540}" srcOrd="0" destOrd="0" presId="urn:microsoft.com/office/officeart/2005/8/layout/hList7"/>
    <dgm:cxn modelId="{EDCB4A6D-53B0-43F5-A76B-85161BE3398B}" type="presOf" srcId="{41F15E87-2ADA-45BF-922F-5978769D933C}" destId="{88016330-A458-4137-9516-4D815B29AF55}" srcOrd="0" destOrd="0" presId="urn:microsoft.com/office/officeart/2005/8/layout/hList7"/>
    <dgm:cxn modelId="{589C5897-B120-49F1-8743-6A0837876793}" type="presOf" srcId="{8E292D91-5D1B-4ADD-8464-23E331555542}" destId="{7E2EA22F-F048-41C2-9CFB-896AE7EE17C8}" srcOrd="1" destOrd="0" presId="urn:microsoft.com/office/officeart/2005/8/layout/hList7"/>
    <dgm:cxn modelId="{AB22059B-7A38-486F-A6DD-5EB1AD1ED9A2}" type="presParOf" srcId="{B1ABDA3B-11C0-4D96-949E-0BAECFC882DC}" destId="{1FFE0AAE-0CE2-4358-BE60-2315420D5B47}" srcOrd="0" destOrd="0" presId="urn:microsoft.com/office/officeart/2005/8/layout/hList7"/>
    <dgm:cxn modelId="{1A028928-4AAC-4C0F-9E46-64AC231F7E91}" type="presParOf" srcId="{B1ABDA3B-11C0-4D96-949E-0BAECFC882DC}" destId="{8C7D3966-AD53-4FEB-B6BD-9070CB18714F}" srcOrd="1" destOrd="0" presId="urn:microsoft.com/office/officeart/2005/8/layout/hList7"/>
    <dgm:cxn modelId="{2C6DDF06-94A4-495B-B938-25E6D516CC1E}" type="presParOf" srcId="{8C7D3966-AD53-4FEB-B6BD-9070CB18714F}" destId="{6FD117F9-73CD-4C1D-86EC-F5B054B6B86B}" srcOrd="0" destOrd="0" presId="urn:microsoft.com/office/officeart/2005/8/layout/hList7"/>
    <dgm:cxn modelId="{A8578C8F-36B6-46BF-A09D-0077541511B2}" type="presParOf" srcId="{6FD117F9-73CD-4C1D-86EC-F5B054B6B86B}" destId="{1AEEC17A-C86A-47B4-A94E-B1C1525280CC}" srcOrd="0" destOrd="0" presId="urn:microsoft.com/office/officeart/2005/8/layout/hList7"/>
    <dgm:cxn modelId="{4807F7C4-6AE2-4619-8FA8-402D2D913FAD}" type="presParOf" srcId="{6FD117F9-73CD-4C1D-86EC-F5B054B6B86B}" destId="{8048A28C-4626-4F63-89F6-550243342319}" srcOrd="1" destOrd="0" presId="urn:microsoft.com/office/officeart/2005/8/layout/hList7"/>
    <dgm:cxn modelId="{F9C4F827-2081-4DB2-A369-139460A06F55}" type="presParOf" srcId="{6FD117F9-73CD-4C1D-86EC-F5B054B6B86B}" destId="{5F77E4C2-D3FE-4FCC-8010-4D35D02119DA}" srcOrd="2" destOrd="0" presId="urn:microsoft.com/office/officeart/2005/8/layout/hList7"/>
    <dgm:cxn modelId="{0F235E61-DEAB-4AB5-8360-312C3D9AE7A5}" type="presParOf" srcId="{6FD117F9-73CD-4C1D-86EC-F5B054B6B86B}" destId="{364DCB71-7C22-48B6-9004-DB5347BE2B6A}" srcOrd="3" destOrd="0" presId="urn:microsoft.com/office/officeart/2005/8/layout/hList7"/>
    <dgm:cxn modelId="{17C7EF67-CC63-4F75-ABD0-689CF1041CFB}" type="presParOf" srcId="{8C7D3966-AD53-4FEB-B6BD-9070CB18714F}" destId="{7F27ADAC-6331-43F6-874E-93712850CD54}" srcOrd="1" destOrd="0" presId="urn:microsoft.com/office/officeart/2005/8/layout/hList7"/>
    <dgm:cxn modelId="{ED4AE431-1035-4C1E-ABF5-7CBEADFA6F31}" type="presParOf" srcId="{8C7D3966-AD53-4FEB-B6BD-9070CB18714F}" destId="{8D4A7107-C2E6-4EEE-9E4E-DC2F4F503560}" srcOrd="2" destOrd="0" presId="urn:microsoft.com/office/officeart/2005/8/layout/hList7"/>
    <dgm:cxn modelId="{295B1503-9B17-46E6-B161-17AECE76E725}" type="presParOf" srcId="{8D4A7107-C2E6-4EEE-9E4E-DC2F4F503560}" destId="{E59F5F2A-C9A6-4A4C-8548-8A2E04F87D24}" srcOrd="0" destOrd="0" presId="urn:microsoft.com/office/officeart/2005/8/layout/hList7"/>
    <dgm:cxn modelId="{B3ACDC4C-3366-45AB-ADF8-E29C4EC802EB}" type="presParOf" srcId="{8D4A7107-C2E6-4EEE-9E4E-DC2F4F503560}" destId="{E57F2D8B-751E-4D83-8079-2FB5E910EF81}" srcOrd="1" destOrd="0" presId="urn:microsoft.com/office/officeart/2005/8/layout/hList7"/>
    <dgm:cxn modelId="{54F96B20-258F-4206-9FC4-704B3FB9E9C1}" type="presParOf" srcId="{8D4A7107-C2E6-4EEE-9E4E-DC2F4F503560}" destId="{83591B4D-87A2-4828-97C6-02B38E3BC1DA}" srcOrd="2" destOrd="0" presId="urn:microsoft.com/office/officeart/2005/8/layout/hList7"/>
    <dgm:cxn modelId="{C1B1059D-B473-4FEF-9B53-76437465CB22}" type="presParOf" srcId="{8D4A7107-C2E6-4EEE-9E4E-DC2F4F503560}" destId="{2E6044D0-7B8D-4853-A062-741BE9BC7312}" srcOrd="3" destOrd="0" presId="urn:microsoft.com/office/officeart/2005/8/layout/hList7"/>
    <dgm:cxn modelId="{998E90A4-1EB0-4797-A938-3C0C103C06F7}" type="presParOf" srcId="{8C7D3966-AD53-4FEB-B6BD-9070CB18714F}" destId="{E6B73C18-FBA2-4F51-A04F-2FA7D1C94984}" srcOrd="3" destOrd="0" presId="urn:microsoft.com/office/officeart/2005/8/layout/hList7"/>
    <dgm:cxn modelId="{BE619DC3-9E49-4B30-B4CC-DF51E1BE10BC}" type="presParOf" srcId="{8C7D3966-AD53-4FEB-B6BD-9070CB18714F}" destId="{B59139A2-6522-4B6E-9D5B-98E75AC60A99}" srcOrd="4" destOrd="0" presId="urn:microsoft.com/office/officeart/2005/8/layout/hList7"/>
    <dgm:cxn modelId="{0A05EB10-4067-4845-B97D-53C8B0C522C1}" type="presParOf" srcId="{B59139A2-6522-4B6E-9D5B-98E75AC60A99}" destId="{88016330-A458-4137-9516-4D815B29AF55}" srcOrd="0" destOrd="0" presId="urn:microsoft.com/office/officeart/2005/8/layout/hList7"/>
    <dgm:cxn modelId="{C538C987-118F-471A-B259-9049682509B5}" type="presParOf" srcId="{B59139A2-6522-4B6E-9D5B-98E75AC60A99}" destId="{98EC0E64-A2A5-445F-94D7-1944E12E3162}" srcOrd="1" destOrd="0" presId="urn:microsoft.com/office/officeart/2005/8/layout/hList7"/>
    <dgm:cxn modelId="{AB574109-D37B-446F-A4F0-4C07C147BCF5}" type="presParOf" srcId="{B59139A2-6522-4B6E-9D5B-98E75AC60A99}" destId="{2BCD19E4-395D-4F25-8195-5A20800CB142}" srcOrd="2" destOrd="0" presId="urn:microsoft.com/office/officeart/2005/8/layout/hList7"/>
    <dgm:cxn modelId="{DD94B8DA-B579-4394-8701-4A4F952DB460}" type="presParOf" srcId="{B59139A2-6522-4B6E-9D5B-98E75AC60A99}" destId="{0E2AE963-1419-43E5-BDD7-D85ECFC4D49E}" srcOrd="3" destOrd="0" presId="urn:microsoft.com/office/officeart/2005/8/layout/hList7"/>
    <dgm:cxn modelId="{61CA53D5-10BA-48F5-BFC5-80817FAD1EED}" type="presParOf" srcId="{8C7D3966-AD53-4FEB-B6BD-9070CB18714F}" destId="{19889C93-9B47-4FF1-AE99-EA219DE68540}" srcOrd="5" destOrd="0" presId="urn:microsoft.com/office/officeart/2005/8/layout/hList7"/>
    <dgm:cxn modelId="{6EE15539-EB0A-4554-8270-F57C20F5E47D}" type="presParOf" srcId="{8C7D3966-AD53-4FEB-B6BD-9070CB18714F}" destId="{3C27BA89-1C2E-4C20-ABD4-B674CA285AE0}" srcOrd="6" destOrd="0" presId="urn:microsoft.com/office/officeart/2005/8/layout/hList7"/>
    <dgm:cxn modelId="{643481AB-4CB0-474C-BBD4-06ED6E7B4CAE}" type="presParOf" srcId="{3C27BA89-1C2E-4C20-ABD4-B674CA285AE0}" destId="{86194CFB-4006-443D-BEC1-AD5A5C789C0C}" srcOrd="0" destOrd="0" presId="urn:microsoft.com/office/officeart/2005/8/layout/hList7"/>
    <dgm:cxn modelId="{5475B114-83D8-4583-933D-B3A1E35C2A4B}" type="presParOf" srcId="{3C27BA89-1C2E-4C20-ABD4-B674CA285AE0}" destId="{7E2EA22F-F048-41C2-9CFB-896AE7EE17C8}" srcOrd="1" destOrd="0" presId="urn:microsoft.com/office/officeart/2005/8/layout/hList7"/>
    <dgm:cxn modelId="{C20EF4C0-D884-4FCA-BA0A-069D8E5F2FA5}" type="presParOf" srcId="{3C27BA89-1C2E-4C20-ABD4-B674CA285AE0}" destId="{90F3AD2B-E17A-4058-90B1-80508C4B5DF7}" srcOrd="2" destOrd="0" presId="urn:microsoft.com/office/officeart/2005/8/layout/hList7"/>
    <dgm:cxn modelId="{1F3000C5-E9DE-4027-BA56-60912EE4706D}" type="presParOf" srcId="{3C27BA89-1C2E-4C20-ABD4-B674CA285AE0}" destId="{2870A714-CB15-40D9-9A94-D59B056ED61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E8322-EB0B-454A-8800-95C44DBAEB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88ECA5A2-5403-4196-8A06-1536DC7DE47A}">
      <dgm:prSet phldrT="[Teks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nl-BE" b="1"/>
            <a:t>TEAMWERK</a:t>
          </a:r>
        </a:p>
      </dgm:t>
    </dgm:pt>
    <dgm:pt modelId="{EC4DAD23-9033-4AB6-8CEC-37230B75A6F9}" type="parTrans" cxnId="{81BD2D4F-DDA5-40A6-8E40-F21E26AEDABD}">
      <dgm:prSet/>
      <dgm:spPr/>
      <dgm:t>
        <a:bodyPr/>
        <a:lstStyle/>
        <a:p>
          <a:endParaRPr lang="nl-BE"/>
        </a:p>
      </dgm:t>
    </dgm:pt>
    <dgm:pt modelId="{16A467B4-E335-404E-94E9-770E9115BFFB}" type="sibTrans" cxnId="{81BD2D4F-DDA5-40A6-8E40-F21E26AEDABD}">
      <dgm:prSet/>
      <dgm:spPr/>
      <dgm:t>
        <a:bodyPr/>
        <a:lstStyle/>
        <a:p>
          <a:endParaRPr lang="nl-BE"/>
        </a:p>
      </dgm:t>
    </dgm:pt>
    <dgm:pt modelId="{72A9D2E4-13F4-43DD-8FD9-DD081B2E6BE7}">
      <dgm:prSet phldrT="[Teks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nl-BE" b="1"/>
            <a:t>LEREN &amp; REFLECTEREN</a:t>
          </a:r>
        </a:p>
      </dgm:t>
    </dgm:pt>
    <dgm:pt modelId="{330AB398-080D-4342-B3FC-90EEAB1167DE}" type="parTrans" cxnId="{8A3C510E-82D6-44F8-A1DC-27C8AB0F24CF}">
      <dgm:prSet/>
      <dgm:spPr/>
      <dgm:t>
        <a:bodyPr/>
        <a:lstStyle/>
        <a:p>
          <a:endParaRPr lang="nl-BE"/>
        </a:p>
      </dgm:t>
    </dgm:pt>
    <dgm:pt modelId="{405A20DB-CAD0-4CFF-9C2B-7B8208CA288C}" type="sibTrans" cxnId="{8A3C510E-82D6-44F8-A1DC-27C8AB0F24CF}">
      <dgm:prSet/>
      <dgm:spPr/>
      <dgm:t>
        <a:bodyPr/>
        <a:lstStyle/>
        <a:p>
          <a:endParaRPr lang="nl-BE"/>
        </a:p>
      </dgm:t>
    </dgm:pt>
    <dgm:pt modelId="{A05B4F39-4D7E-4BD9-9DF8-080BF10686E0}">
      <dgm:prSet phldrT="[Teks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nl-BE" b="1"/>
            <a:t>PERSOON CENTRAAL STELLEN</a:t>
          </a:r>
        </a:p>
      </dgm:t>
    </dgm:pt>
    <dgm:pt modelId="{C0B2A4F7-9836-4B0F-A00C-D2FBF881A4E8}" type="parTrans" cxnId="{3E4C97FD-EEE8-4411-AED8-F4EC31F12E00}">
      <dgm:prSet/>
      <dgm:spPr/>
      <dgm:t>
        <a:bodyPr/>
        <a:lstStyle/>
        <a:p>
          <a:endParaRPr lang="nl-BE"/>
        </a:p>
      </dgm:t>
    </dgm:pt>
    <dgm:pt modelId="{7B464FF6-9AA2-472A-9216-6480DB43DD63}" type="sibTrans" cxnId="{3E4C97FD-EEE8-4411-AED8-F4EC31F12E00}">
      <dgm:prSet/>
      <dgm:spPr/>
      <dgm:t>
        <a:bodyPr/>
        <a:lstStyle/>
        <a:p>
          <a:endParaRPr lang="nl-BE"/>
        </a:p>
      </dgm:t>
    </dgm:pt>
    <dgm:pt modelId="{DC2AFD6F-F647-4BA5-967C-2C45017FC670}">
      <dgm:prSet phldrT="[Teks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nl-BE" b="1"/>
            <a:t>ROLLEN &amp; VERANTWOORDELIJKHEDEN</a:t>
          </a:r>
        </a:p>
      </dgm:t>
    </dgm:pt>
    <dgm:pt modelId="{C0DF0F6B-0A6D-42D0-BEE2-D254A1ADFA36}" type="parTrans" cxnId="{18DBF7DA-7F6B-4939-A53B-EC8126366274}">
      <dgm:prSet/>
      <dgm:spPr/>
      <dgm:t>
        <a:bodyPr/>
        <a:lstStyle/>
        <a:p>
          <a:endParaRPr lang="nl-BE"/>
        </a:p>
      </dgm:t>
    </dgm:pt>
    <dgm:pt modelId="{07C80FC4-48CE-4836-8357-3EE237E4EE03}" type="sibTrans" cxnId="{18DBF7DA-7F6B-4939-A53B-EC8126366274}">
      <dgm:prSet/>
      <dgm:spPr/>
      <dgm:t>
        <a:bodyPr/>
        <a:lstStyle/>
        <a:p>
          <a:endParaRPr lang="nl-BE"/>
        </a:p>
      </dgm:t>
    </dgm:pt>
    <dgm:pt modelId="{8B8CA5EE-243A-4745-A0BB-076D02AC3F38}">
      <dgm:prSet phldrT="[Teks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nl-BE" b="1"/>
            <a:t>ETHISCHE ASPECTEN</a:t>
          </a:r>
        </a:p>
      </dgm:t>
    </dgm:pt>
    <dgm:pt modelId="{DE8B11C7-EDAC-48FE-818C-8F7D2F44C7BB}" type="parTrans" cxnId="{6369A51E-DC35-49FB-97C5-D4566DC9DDD6}">
      <dgm:prSet/>
      <dgm:spPr/>
      <dgm:t>
        <a:bodyPr/>
        <a:lstStyle/>
        <a:p>
          <a:endParaRPr lang="nl-BE"/>
        </a:p>
      </dgm:t>
    </dgm:pt>
    <dgm:pt modelId="{FFBFEC90-2072-4492-A8E6-213CFBA754A3}" type="sibTrans" cxnId="{6369A51E-DC35-49FB-97C5-D4566DC9DDD6}">
      <dgm:prSet/>
      <dgm:spPr/>
      <dgm:t>
        <a:bodyPr/>
        <a:lstStyle/>
        <a:p>
          <a:endParaRPr lang="nl-BE"/>
        </a:p>
      </dgm:t>
    </dgm:pt>
    <dgm:pt modelId="{A0A7572F-7C0E-4B1F-ACBA-A2FFC1D6EBFC}">
      <dgm:prSe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nl-BE" b="1"/>
            <a:t>COMMUNICATIE</a:t>
          </a:r>
        </a:p>
      </dgm:t>
    </dgm:pt>
    <dgm:pt modelId="{6E40ECAF-7236-4BC2-B01E-CCAB56C6ABFE}" type="parTrans" cxnId="{2E1599E2-E441-446B-BD95-E34D8318B159}">
      <dgm:prSet/>
      <dgm:spPr/>
      <dgm:t>
        <a:bodyPr/>
        <a:lstStyle/>
        <a:p>
          <a:endParaRPr lang="nl-BE"/>
        </a:p>
      </dgm:t>
    </dgm:pt>
    <dgm:pt modelId="{E80E2A14-F91E-4E24-985D-0F1619913A61}" type="sibTrans" cxnId="{2E1599E2-E441-446B-BD95-E34D8318B159}">
      <dgm:prSet/>
      <dgm:spPr/>
      <dgm:t>
        <a:bodyPr/>
        <a:lstStyle/>
        <a:p>
          <a:endParaRPr lang="nl-BE"/>
        </a:p>
      </dgm:t>
    </dgm:pt>
    <dgm:pt modelId="{1044B57F-15A7-4690-9EBE-723321261300}" type="pres">
      <dgm:prSet presAssocID="{3A3E8322-EB0B-454A-8800-95C44DBAEBCA}" presName="diagram" presStyleCnt="0">
        <dgm:presLayoutVars>
          <dgm:dir/>
          <dgm:resizeHandles val="exact"/>
        </dgm:presLayoutVars>
      </dgm:prSet>
      <dgm:spPr/>
      <dgm:t>
        <a:bodyPr/>
        <a:lstStyle/>
        <a:p>
          <a:endParaRPr lang="nl-NL"/>
        </a:p>
      </dgm:t>
    </dgm:pt>
    <dgm:pt modelId="{CC24EBA4-382C-470E-B720-28D41D6D87DE}" type="pres">
      <dgm:prSet presAssocID="{88ECA5A2-5403-4196-8A06-1536DC7DE47A}" presName="node" presStyleLbl="node1" presStyleIdx="0" presStyleCnt="6">
        <dgm:presLayoutVars>
          <dgm:bulletEnabled val="1"/>
        </dgm:presLayoutVars>
      </dgm:prSet>
      <dgm:spPr/>
      <dgm:t>
        <a:bodyPr/>
        <a:lstStyle/>
        <a:p>
          <a:endParaRPr lang="nl-NL"/>
        </a:p>
      </dgm:t>
    </dgm:pt>
    <dgm:pt modelId="{98F91EE9-A772-44E6-B255-386BAC3F089B}" type="pres">
      <dgm:prSet presAssocID="{16A467B4-E335-404E-94E9-770E9115BFFB}" presName="sibTrans" presStyleCnt="0"/>
      <dgm:spPr/>
    </dgm:pt>
    <dgm:pt modelId="{B423C96B-57FB-4786-A5D3-0D824EFF13E4}" type="pres">
      <dgm:prSet presAssocID="{A0A7572F-7C0E-4B1F-ACBA-A2FFC1D6EBFC}" presName="node" presStyleLbl="node1" presStyleIdx="1" presStyleCnt="6">
        <dgm:presLayoutVars>
          <dgm:bulletEnabled val="1"/>
        </dgm:presLayoutVars>
      </dgm:prSet>
      <dgm:spPr/>
      <dgm:t>
        <a:bodyPr/>
        <a:lstStyle/>
        <a:p>
          <a:endParaRPr lang="nl-NL"/>
        </a:p>
      </dgm:t>
    </dgm:pt>
    <dgm:pt modelId="{950D0EE5-B146-449D-AF83-3EF6C221B74B}" type="pres">
      <dgm:prSet presAssocID="{E80E2A14-F91E-4E24-985D-0F1619913A61}" presName="sibTrans" presStyleCnt="0"/>
      <dgm:spPr/>
    </dgm:pt>
    <dgm:pt modelId="{E71FFE99-1E50-4CCA-8A62-9B79B7E7B294}" type="pres">
      <dgm:prSet presAssocID="{72A9D2E4-13F4-43DD-8FD9-DD081B2E6BE7}" presName="node" presStyleLbl="node1" presStyleIdx="2" presStyleCnt="6">
        <dgm:presLayoutVars>
          <dgm:bulletEnabled val="1"/>
        </dgm:presLayoutVars>
      </dgm:prSet>
      <dgm:spPr/>
      <dgm:t>
        <a:bodyPr/>
        <a:lstStyle/>
        <a:p>
          <a:endParaRPr lang="nl-NL"/>
        </a:p>
      </dgm:t>
    </dgm:pt>
    <dgm:pt modelId="{DC79D204-ADCD-4A11-8B38-99531FD06F72}" type="pres">
      <dgm:prSet presAssocID="{405A20DB-CAD0-4CFF-9C2B-7B8208CA288C}" presName="sibTrans" presStyleCnt="0"/>
      <dgm:spPr/>
    </dgm:pt>
    <dgm:pt modelId="{1F753974-8D68-41AC-B1A6-0406A4843D45}" type="pres">
      <dgm:prSet presAssocID="{A05B4F39-4D7E-4BD9-9DF8-080BF10686E0}" presName="node" presStyleLbl="node1" presStyleIdx="3" presStyleCnt="6" custLinFactNeighborX="0" custLinFactNeighborY="-1932">
        <dgm:presLayoutVars>
          <dgm:bulletEnabled val="1"/>
        </dgm:presLayoutVars>
      </dgm:prSet>
      <dgm:spPr/>
      <dgm:t>
        <a:bodyPr/>
        <a:lstStyle/>
        <a:p>
          <a:endParaRPr lang="nl-NL"/>
        </a:p>
      </dgm:t>
    </dgm:pt>
    <dgm:pt modelId="{1B60A517-6C81-4E35-A85E-239A950B61C0}" type="pres">
      <dgm:prSet presAssocID="{7B464FF6-9AA2-472A-9216-6480DB43DD63}" presName="sibTrans" presStyleCnt="0"/>
      <dgm:spPr/>
    </dgm:pt>
    <dgm:pt modelId="{2344ACAD-C8B8-4119-8A4E-4E9DA5309EC1}" type="pres">
      <dgm:prSet presAssocID="{DC2AFD6F-F647-4BA5-967C-2C45017FC670}" presName="node" presStyleLbl="node1" presStyleIdx="4" presStyleCnt="6" custLinFactNeighborX="0" custLinFactNeighborY="-1608">
        <dgm:presLayoutVars>
          <dgm:bulletEnabled val="1"/>
        </dgm:presLayoutVars>
      </dgm:prSet>
      <dgm:spPr/>
      <dgm:t>
        <a:bodyPr/>
        <a:lstStyle/>
        <a:p>
          <a:endParaRPr lang="nl-NL"/>
        </a:p>
      </dgm:t>
    </dgm:pt>
    <dgm:pt modelId="{05133FC8-1E3D-4F22-8270-F3A4950C37B8}" type="pres">
      <dgm:prSet presAssocID="{07C80FC4-48CE-4836-8357-3EE237E4EE03}" presName="sibTrans" presStyleCnt="0"/>
      <dgm:spPr/>
    </dgm:pt>
    <dgm:pt modelId="{D511F735-5B04-4999-AAF7-0C06E26DFBBB}" type="pres">
      <dgm:prSet presAssocID="{8B8CA5EE-243A-4745-A0BB-076D02AC3F38}" presName="node" presStyleLbl="node1" presStyleIdx="5" presStyleCnt="6">
        <dgm:presLayoutVars>
          <dgm:bulletEnabled val="1"/>
        </dgm:presLayoutVars>
      </dgm:prSet>
      <dgm:spPr/>
      <dgm:t>
        <a:bodyPr/>
        <a:lstStyle/>
        <a:p>
          <a:endParaRPr lang="nl-NL"/>
        </a:p>
      </dgm:t>
    </dgm:pt>
  </dgm:ptLst>
  <dgm:cxnLst>
    <dgm:cxn modelId="{C95DCC60-BC28-4808-AE79-C8FFF18E9F73}" type="presOf" srcId="{A0A7572F-7C0E-4B1F-ACBA-A2FFC1D6EBFC}" destId="{B423C96B-57FB-4786-A5D3-0D824EFF13E4}" srcOrd="0" destOrd="0" presId="urn:microsoft.com/office/officeart/2005/8/layout/default"/>
    <dgm:cxn modelId="{81BD2D4F-DDA5-40A6-8E40-F21E26AEDABD}" srcId="{3A3E8322-EB0B-454A-8800-95C44DBAEBCA}" destId="{88ECA5A2-5403-4196-8A06-1536DC7DE47A}" srcOrd="0" destOrd="0" parTransId="{EC4DAD23-9033-4AB6-8CEC-37230B75A6F9}" sibTransId="{16A467B4-E335-404E-94E9-770E9115BFFB}"/>
    <dgm:cxn modelId="{584507F2-2133-4682-B9F4-7A0741F81A80}" type="presOf" srcId="{72A9D2E4-13F4-43DD-8FD9-DD081B2E6BE7}" destId="{E71FFE99-1E50-4CCA-8A62-9B79B7E7B294}" srcOrd="0" destOrd="0" presId="urn:microsoft.com/office/officeart/2005/8/layout/default"/>
    <dgm:cxn modelId="{F5B6AAFF-1200-4696-91CA-454D3FF29867}" type="presOf" srcId="{DC2AFD6F-F647-4BA5-967C-2C45017FC670}" destId="{2344ACAD-C8B8-4119-8A4E-4E9DA5309EC1}" srcOrd="0" destOrd="0" presId="urn:microsoft.com/office/officeart/2005/8/layout/default"/>
    <dgm:cxn modelId="{6369A51E-DC35-49FB-97C5-D4566DC9DDD6}" srcId="{3A3E8322-EB0B-454A-8800-95C44DBAEBCA}" destId="{8B8CA5EE-243A-4745-A0BB-076D02AC3F38}" srcOrd="5" destOrd="0" parTransId="{DE8B11C7-EDAC-48FE-818C-8F7D2F44C7BB}" sibTransId="{FFBFEC90-2072-4492-A8E6-213CFBA754A3}"/>
    <dgm:cxn modelId="{3E4C97FD-EEE8-4411-AED8-F4EC31F12E00}" srcId="{3A3E8322-EB0B-454A-8800-95C44DBAEBCA}" destId="{A05B4F39-4D7E-4BD9-9DF8-080BF10686E0}" srcOrd="3" destOrd="0" parTransId="{C0B2A4F7-9836-4B0F-A00C-D2FBF881A4E8}" sibTransId="{7B464FF6-9AA2-472A-9216-6480DB43DD63}"/>
    <dgm:cxn modelId="{8A3C510E-82D6-44F8-A1DC-27C8AB0F24CF}" srcId="{3A3E8322-EB0B-454A-8800-95C44DBAEBCA}" destId="{72A9D2E4-13F4-43DD-8FD9-DD081B2E6BE7}" srcOrd="2" destOrd="0" parTransId="{330AB398-080D-4342-B3FC-90EEAB1167DE}" sibTransId="{405A20DB-CAD0-4CFF-9C2B-7B8208CA288C}"/>
    <dgm:cxn modelId="{18DBF7DA-7F6B-4939-A53B-EC8126366274}" srcId="{3A3E8322-EB0B-454A-8800-95C44DBAEBCA}" destId="{DC2AFD6F-F647-4BA5-967C-2C45017FC670}" srcOrd="4" destOrd="0" parTransId="{C0DF0F6B-0A6D-42D0-BEE2-D254A1ADFA36}" sibTransId="{07C80FC4-48CE-4836-8357-3EE237E4EE03}"/>
    <dgm:cxn modelId="{AEDB9E24-E34C-41D6-9DCE-192B04E1D852}" type="presOf" srcId="{3A3E8322-EB0B-454A-8800-95C44DBAEBCA}" destId="{1044B57F-15A7-4690-9EBE-723321261300}" srcOrd="0" destOrd="0" presId="urn:microsoft.com/office/officeart/2005/8/layout/default"/>
    <dgm:cxn modelId="{2E1599E2-E441-446B-BD95-E34D8318B159}" srcId="{3A3E8322-EB0B-454A-8800-95C44DBAEBCA}" destId="{A0A7572F-7C0E-4B1F-ACBA-A2FFC1D6EBFC}" srcOrd="1" destOrd="0" parTransId="{6E40ECAF-7236-4BC2-B01E-CCAB56C6ABFE}" sibTransId="{E80E2A14-F91E-4E24-985D-0F1619913A61}"/>
    <dgm:cxn modelId="{E9E7AA1D-C209-4549-AE7A-DB31979EA597}" type="presOf" srcId="{88ECA5A2-5403-4196-8A06-1536DC7DE47A}" destId="{CC24EBA4-382C-470E-B720-28D41D6D87DE}" srcOrd="0" destOrd="0" presId="urn:microsoft.com/office/officeart/2005/8/layout/default"/>
    <dgm:cxn modelId="{295FDE02-6878-4198-A0CD-F70E0E345CEC}" type="presOf" srcId="{8B8CA5EE-243A-4745-A0BB-076D02AC3F38}" destId="{D511F735-5B04-4999-AAF7-0C06E26DFBBB}" srcOrd="0" destOrd="0" presId="urn:microsoft.com/office/officeart/2005/8/layout/default"/>
    <dgm:cxn modelId="{76AB323A-914A-419F-8EF2-13C9BA8F8220}" type="presOf" srcId="{A05B4F39-4D7E-4BD9-9DF8-080BF10686E0}" destId="{1F753974-8D68-41AC-B1A6-0406A4843D45}" srcOrd="0" destOrd="0" presId="urn:microsoft.com/office/officeart/2005/8/layout/default"/>
    <dgm:cxn modelId="{884C875B-73E1-469F-89C2-2CDD55454FFE}" type="presParOf" srcId="{1044B57F-15A7-4690-9EBE-723321261300}" destId="{CC24EBA4-382C-470E-B720-28D41D6D87DE}" srcOrd="0" destOrd="0" presId="urn:microsoft.com/office/officeart/2005/8/layout/default"/>
    <dgm:cxn modelId="{961CEA9D-7EE5-4DDA-B6A6-FFB9B32DB484}" type="presParOf" srcId="{1044B57F-15A7-4690-9EBE-723321261300}" destId="{98F91EE9-A772-44E6-B255-386BAC3F089B}" srcOrd="1" destOrd="0" presId="urn:microsoft.com/office/officeart/2005/8/layout/default"/>
    <dgm:cxn modelId="{3E4FB035-C55E-45DF-A2F0-A1969B23A474}" type="presParOf" srcId="{1044B57F-15A7-4690-9EBE-723321261300}" destId="{B423C96B-57FB-4786-A5D3-0D824EFF13E4}" srcOrd="2" destOrd="0" presId="urn:microsoft.com/office/officeart/2005/8/layout/default"/>
    <dgm:cxn modelId="{720A0587-521A-4265-BC0B-14A7CD5649BB}" type="presParOf" srcId="{1044B57F-15A7-4690-9EBE-723321261300}" destId="{950D0EE5-B146-449D-AF83-3EF6C221B74B}" srcOrd="3" destOrd="0" presId="urn:microsoft.com/office/officeart/2005/8/layout/default"/>
    <dgm:cxn modelId="{DAAF18DF-60A7-4E19-869B-5184BAB2F8E6}" type="presParOf" srcId="{1044B57F-15A7-4690-9EBE-723321261300}" destId="{E71FFE99-1E50-4CCA-8A62-9B79B7E7B294}" srcOrd="4" destOrd="0" presId="urn:microsoft.com/office/officeart/2005/8/layout/default"/>
    <dgm:cxn modelId="{A8B768C6-BD0F-43E8-9FF3-C81F0205B6E2}" type="presParOf" srcId="{1044B57F-15A7-4690-9EBE-723321261300}" destId="{DC79D204-ADCD-4A11-8B38-99531FD06F72}" srcOrd="5" destOrd="0" presId="urn:microsoft.com/office/officeart/2005/8/layout/default"/>
    <dgm:cxn modelId="{CF78071C-C119-4785-97D0-08D5DA79017B}" type="presParOf" srcId="{1044B57F-15A7-4690-9EBE-723321261300}" destId="{1F753974-8D68-41AC-B1A6-0406A4843D45}" srcOrd="6" destOrd="0" presId="urn:microsoft.com/office/officeart/2005/8/layout/default"/>
    <dgm:cxn modelId="{711A6C44-FE69-4FFF-AC27-7E222B7CA0C0}" type="presParOf" srcId="{1044B57F-15A7-4690-9EBE-723321261300}" destId="{1B60A517-6C81-4E35-A85E-239A950B61C0}" srcOrd="7" destOrd="0" presId="urn:microsoft.com/office/officeart/2005/8/layout/default"/>
    <dgm:cxn modelId="{198DAF19-7BB7-41CA-849D-A3D2ABA06F4C}" type="presParOf" srcId="{1044B57F-15A7-4690-9EBE-723321261300}" destId="{2344ACAD-C8B8-4119-8A4E-4E9DA5309EC1}" srcOrd="8" destOrd="0" presId="urn:microsoft.com/office/officeart/2005/8/layout/default"/>
    <dgm:cxn modelId="{DFE9FFEE-F586-4684-A689-DB3A1C4F231F}" type="presParOf" srcId="{1044B57F-15A7-4690-9EBE-723321261300}" destId="{05133FC8-1E3D-4F22-8270-F3A4950C37B8}" srcOrd="9" destOrd="0" presId="urn:microsoft.com/office/officeart/2005/8/layout/default"/>
    <dgm:cxn modelId="{EADA2B2A-B126-49D9-859D-8526F6E713F4}" type="presParOf" srcId="{1044B57F-15A7-4690-9EBE-723321261300}" destId="{D511F735-5B04-4999-AAF7-0C06E26DFBB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8F86A-BBD8-4158-8927-5917B2CD117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nl-BE"/>
        </a:p>
      </dgm:t>
    </dgm:pt>
    <dgm:pt modelId="{6E7D68DE-CF08-4781-867F-2F255F9B22BD}">
      <dgm:prSet phldrT="[Tekst]"/>
      <dgm:spPr>
        <a:solidFill>
          <a:schemeClr val="accent4"/>
        </a:solidFill>
      </dgm:spPr>
      <dgm:t>
        <a:bodyPr/>
        <a:lstStyle/>
        <a:p>
          <a:r>
            <a:rPr lang="nl-BE"/>
            <a:t>INTERPROFESSIONEEL SAMENWERKEN</a:t>
          </a:r>
        </a:p>
      </dgm:t>
    </dgm:pt>
    <dgm:pt modelId="{FDCD7115-B2A6-46D8-A8CF-DC2A31732992}" type="parTrans" cxnId="{29278FA3-6A5A-46EB-A074-94667ED14B96}">
      <dgm:prSet/>
      <dgm:spPr/>
      <dgm:t>
        <a:bodyPr/>
        <a:lstStyle/>
        <a:p>
          <a:endParaRPr lang="nl-BE"/>
        </a:p>
      </dgm:t>
    </dgm:pt>
    <dgm:pt modelId="{4D78EA97-366F-44E3-BF2C-4A2CA5B4EC0C}" type="sibTrans" cxnId="{29278FA3-6A5A-46EB-A074-94667ED14B96}">
      <dgm:prSet/>
      <dgm:spPr/>
      <dgm:t>
        <a:bodyPr/>
        <a:lstStyle/>
        <a:p>
          <a:endParaRPr lang="nl-BE"/>
        </a:p>
      </dgm:t>
    </dgm:pt>
    <dgm:pt modelId="{41F15E87-2ADA-45BF-922F-5978769D933C}">
      <dgm:prSet phldrT="[Tekst]"/>
      <dgm:spPr>
        <a:solidFill>
          <a:schemeClr val="accent2"/>
        </a:solidFill>
      </dgm:spPr>
      <dgm:t>
        <a:bodyPr/>
        <a:lstStyle/>
        <a:p>
          <a:r>
            <a:rPr lang="nl-BE"/>
            <a:t>INTRAPRENEURSHIP</a:t>
          </a:r>
        </a:p>
      </dgm:t>
    </dgm:pt>
    <dgm:pt modelId="{8520B181-CBA5-4A17-B57D-4D8D623BFC57}" type="parTrans" cxnId="{34ED7895-9701-44DF-B835-4FC528433109}">
      <dgm:prSet/>
      <dgm:spPr/>
      <dgm:t>
        <a:bodyPr/>
        <a:lstStyle/>
        <a:p>
          <a:endParaRPr lang="nl-BE"/>
        </a:p>
      </dgm:t>
    </dgm:pt>
    <dgm:pt modelId="{DD583540-8823-452A-A39C-A82293B77241}" type="sibTrans" cxnId="{34ED7895-9701-44DF-B835-4FC528433109}">
      <dgm:prSet/>
      <dgm:spPr/>
      <dgm:t>
        <a:bodyPr/>
        <a:lstStyle/>
        <a:p>
          <a:endParaRPr lang="nl-BE"/>
        </a:p>
      </dgm:t>
    </dgm:pt>
    <dgm:pt modelId="{8E292D91-5D1B-4ADD-8464-23E331555542}">
      <dgm:prSet phldrT="[Tekst]"/>
      <dgm:spPr/>
      <dgm:t>
        <a:bodyPr/>
        <a:lstStyle/>
        <a:p>
          <a:r>
            <a:rPr lang="nl-BE"/>
            <a:t>ETHISCH HANDELEN</a:t>
          </a:r>
        </a:p>
      </dgm:t>
    </dgm:pt>
    <dgm:pt modelId="{C197A32D-DAEC-4469-A8D9-B19998041F18}" type="parTrans" cxnId="{1B8BF02B-0F1D-463A-8CBA-2A868B58C026}">
      <dgm:prSet/>
      <dgm:spPr/>
      <dgm:t>
        <a:bodyPr/>
        <a:lstStyle/>
        <a:p>
          <a:endParaRPr lang="nl-BE"/>
        </a:p>
      </dgm:t>
    </dgm:pt>
    <dgm:pt modelId="{D5B2440B-F38E-4C96-AFC1-A7567B0B10AE}" type="sibTrans" cxnId="{1B8BF02B-0F1D-463A-8CBA-2A868B58C026}">
      <dgm:prSet/>
      <dgm:spPr/>
      <dgm:t>
        <a:bodyPr/>
        <a:lstStyle/>
        <a:p>
          <a:endParaRPr lang="nl-BE"/>
        </a:p>
      </dgm:t>
    </dgm:pt>
    <dgm:pt modelId="{80B4E23B-E145-4405-A460-D4717CC97BCC}">
      <dgm:prSet/>
      <dgm:spPr>
        <a:solidFill>
          <a:schemeClr val="accent6"/>
        </a:solidFill>
      </dgm:spPr>
      <dgm:t>
        <a:bodyPr/>
        <a:lstStyle/>
        <a:p>
          <a:r>
            <a:rPr lang="nl-BE"/>
            <a:t>TECHNOLOGISCHE WENDBAARHEID</a:t>
          </a:r>
        </a:p>
      </dgm:t>
    </dgm:pt>
    <dgm:pt modelId="{52DFD7EC-509C-42E3-B9AD-06C4300C6470}" type="parTrans" cxnId="{20C0D733-1BE0-47C5-A59B-7C3B05657907}">
      <dgm:prSet/>
      <dgm:spPr/>
      <dgm:t>
        <a:bodyPr/>
        <a:lstStyle/>
        <a:p>
          <a:endParaRPr lang="nl-BE"/>
        </a:p>
      </dgm:t>
    </dgm:pt>
    <dgm:pt modelId="{727373A9-7530-4F85-B9C6-A625D21818A6}" type="sibTrans" cxnId="{20C0D733-1BE0-47C5-A59B-7C3B05657907}">
      <dgm:prSet/>
      <dgm:spPr/>
      <dgm:t>
        <a:bodyPr/>
        <a:lstStyle/>
        <a:p>
          <a:endParaRPr lang="nl-BE"/>
        </a:p>
      </dgm:t>
    </dgm:pt>
    <dgm:pt modelId="{B1ABDA3B-11C0-4D96-949E-0BAECFC882DC}" type="pres">
      <dgm:prSet presAssocID="{D4D8F86A-BBD8-4158-8927-5917B2CD1174}" presName="Name0" presStyleCnt="0">
        <dgm:presLayoutVars>
          <dgm:dir/>
          <dgm:resizeHandles val="exact"/>
        </dgm:presLayoutVars>
      </dgm:prSet>
      <dgm:spPr/>
      <dgm:t>
        <a:bodyPr/>
        <a:lstStyle/>
        <a:p>
          <a:endParaRPr lang="nl-NL"/>
        </a:p>
      </dgm:t>
    </dgm:pt>
    <dgm:pt modelId="{1FFE0AAE-0CE2-4358-BE60-2315420D5B47}" type="pres">
      <dgm:prSet presAssocID="{D4D8F86A-BBD8-4158-8927-5917B2CD1174}" presName="fgShape" presStyleLbl="fgShp" presStyleIdx="0" presStyleCnt="1"/>
      <dgm:spPr/>
    </dgm:pt>
    <dgm:pt modelId="{8C7D3966-AD53-4FEB-B6BD-9070CB18714F}" type="pres">
      <dgm:prSet presAssocID="{D4D8F86A-BBD8-4158-8927-5917B2CD1174}" presName="linComp" presStyleCnt="0"/>
      <dgm:spPr/>
    </dgm:pt>
    <dgm:pt modelId="{6FD117F9-73CD-4C1D-86EC-F5B054B6B86B}" type="pres">
      <dgm:prSet presAssocID="{6E7D68DE-CF08-4781-867F-2F255F9B22BD}" presName="compNode" presStyleCnt="0"/>
      <dgm:spPr/>
    </dgm:pt>
    <dgm:pt modelId="{1AEEC17A-C86A-47B4-A94E-B1C1525280CC}" type="pres">
      <dgm:prSet presAssocID="{6E7D68DE-CF08-4781-867F-2F255F9B22BD}" presName="bkgdShape" presStyleLbl="node1" presStyleIdx="0" presStyleCnt="4"/>
      <dgm:spPr/>
      <dgm:t>
        <a:bodyPr/>
        <a:lstStyle/>
        <a:p>
          <a:endParaRPr lang="nl-NL"/>
        </a:p>
      </dgm:t>
    </dgm:pt>
    <dgm:pt modelId="{8048A28C-4626-4F63-89F6-550243342319}" type="pres">
      <dgm:prSet presAssocID="{6E7D68DE-CF08-4781-867F-2F255F9B22BD}" presName="nodeTx" presStyleLbl="node1" presStyleIdx="0" presStyleCnt="4">
        <dgm:presLayoutVars>
          <dgm:bulletEnabled val="1"/>
        </dgm:presLayoutVars>
      </dgm:prSet>
      <dgm:spPr/>
      <dgm:t>
        <a:bodyPr/>
        <a:lstStyle/>
        <a:p>
          <a:endParaRPr lang="nl-NL"/>
        </a:p>
      </dgm:t>
    </dgm:pt>
    <dgm:pt modelId="{5F77E4C2-D3FE-4FCC-8010-4D35D02119DA}" type="pres">
      <dgm:prSet presAssocID="{6E7D68DE-CF08-4781-867F-2F255F9B22BD}" presName="invisiNode" presStyleLbl="node1" presStyleIdx="0" presStyleCnt="4"/>
      <dgm:spPr/>
    </dgm:pt>
    <dgm:pt modelId="{364DCB71-7C22-48B6-9004-DB5347BE2B6A}" type="pres">
      <dgm:prSet presAssocID="{6E7D68DE-CF08-4781-867F-2F255F9B22BD}"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F27ADAC-6331-43F6-874E-93712850CD54}" type="pres">
      <dgm:prSet presAssocID="{4D78EA97-366F-44E3-BF2C-4A2CA5B4EC0C}" presName="sibTrans" presStyleLbl="sibTrans2D1" presStyleIdx="0" presStyleCnt="0"/>
      <dgm:spPr/>
      <dgm:t>
        <a:bodyPr/>
        <a:lstStyle/>
        <a:p>
          <a:endParaRPr lang="nl-NL"/>
        </a:p>
      </dgm:t>
    </dgm:pt>
    <dgm:pt modelId="{8D4A7107-C2E6-4EEE-9E4E-DC2F4F503560}" type="pres">
      <dgm:prSet presAssocID="{80B4E23B-E145-4405-A460-D4717CC97BCC}" presName="compNode" presStyleCnt="0"/>
      <dgm:spPr/>
    </dgm:pt>
    <dgm:pt modelId="{E59F5F2A-C9A6-4A4C-8548-8A2E04F87D24}" type="pres">
      <dgm:prSet presAssocID="{80B4E23B-E145-4405-A460-D4717CC97BCC}" presName="bkgdShape" presStyleLbl="node1" presStyleIdx="1" presStyleCnt="4"/>
      <dgm:spPr/>
      <dgm:t>
        <a:bodyPr/>
        <a:lstStyle/>
        <a:p>
          <a:endParaRPr lang="nl-NL"/>
        </a:p>
      </dgm:t>
    </dgm:pt>
    <dgm:pt modelId="{E57F2D8B-751E-4D83-8079-2FB5E910EF81}" type="pres">
      <dgm:prSet presAssocID="{80B4E23B-E145-4405-A460-D4717CC97BCC}" presName="nodeTx" presStyleLbl="node1" presStyleIdx="1" presStyleCnt="4">
        <dgm:presLayoutVars>
          <dgm:bulletEnabled val="1"/>
        </dgm:presLayoutVars>
      </dgm:prSet>
      <dgm:spPr/>
      <dgm:t>
        <a:bodyPr/>
        <a:lstStyle/>
        <a:p>
          <a:endParaRPr lang="nl-NL"/>
        </a:p>
      </dgm:t>
    </dgm:pt>
    <dgm:pt modelId="{83591B4D-87A2-4828-97C6-02B38E3BC1DA}" type="pres">
      <dgm:prSet presAssocID="{80B4E23B-E145-4405-A460-D4717CC97BCC}" presName="invisiNode" presStyleLbl="node1" presStyleIdx="1" presStyleCnt="4"/>
      <dgm:spPr/>
    </dgm:pt>
    <dgm:pt modelId="{2E6044D0-7B8D-4853-A062-741BE9BC7312}" type="pres">
      <dgm:prSet presAssocID="{80B4E23B-E145-4405-A460-D4717CC97BCC}" presName="imagNode" presStyleLbl="fgImgPlace1" presStyleIdx="1" presStyleCnt="4" custLinFactNeighborX="-1728" custLinFactNeighborY="134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nl-NL"/>
        </a:p>
      </dgm:t>
    </dgm:pt>
    <dgm:pt modelId="{E6B73C18-FBA2-4F51-A04F-2FA7D1C94984}" type="pres">
      <dgm:prSet presAssocID="{727373A9-7530-4F85-B9C6-A625D21818A6}" presName="sibTrans" presStyleLbl="sibTrans2D1" presStyleIdx="0" presStyleCnt="0"/>
      <dgm:spPr/>
      <dgm:t>
        <a:bodyPr/>
        <a:lstStyle/>
        <a:p>
          <a:endParaRPr lang="nl-NL"/>
        </a:p>
      </dgm:t>
    </dgm:pt>
    <dgm:pt modelId="{B59139A2-6522-4B6E-9D5B-98E75AC60A99}" type="pres">
      <dgm:prSet presAssocID="{41F15E87-2ADA-45BF-922F-5978769D933C}" presName="compNode" presStyleCnt="0"/>
      <dgm:spPr/>
    </dgm:pt>
    <dgm:pt modelId="{88016330-A458-4137-9516-4D815B29AF55}" type="pres">
      <dgm:prSet presAssocID="{41F15E87-2ADA-45BF-922F-5978769D933C}" presName="bkgdShape" presStyleLbl="node1" presStyleIdx="2" presStyleCnt="4"/>
      <dgm:spPr/>
      <dgm:t>
        <a:bodyPr/>
        <a:lstStyle/>
        <a:p>
          <a:endParaRPr lang="nl-NL"/>
        </a:p>
      </dgm:t>
    </dgm:pt>
    <dgm:pt modelId="{98EC0E64-A2A5-445F-94D7-1944E12E3162}" type="pres">
      <dgm:prSet presAssocID="{41F15E87-2ADA-45BF-922F-5978769D933C}" presName="nodeTx" presStyleLbl="node1" presStyleIdx="2" presStyleCnt="4">
        <dgm:presLayoutVars>
          <dgm:bulletEnabled val="1"/>
        </dgm:presLayoutVars>
      </dgm:prSet>
      <dgm:spPr/>
      <dgm:t>
        <a:bodyPr/>
        <a:lstStyle/>
        <a:p>
          <a:endParaRPr lang="nl-NL"/>
        </a:p>
      </dgm:t>
    </dgm:pt>
    <dgm:pt modelId="{2BCD19E4-395D-4F25-8195-5A20800CB142}" type="pres">
      <dgm:prSet presAssocID="{41F15E87-2ADA-45BF-922F-5978769D933C}" presName="invisiNode" presStyleLbl="node1" presStyleIdx="2" presStyleCnt="4"/>
      <dgm:spPr/>
    </dgm:pt>
    <dgm:pt modelId="{0E2AE963-1419-43E5-BDD7-D85ECFC4D49E}" type="pres">
      <dgm:prSet presAssocID="{41F15E87-2ADA-45BF-922F-5978769D933C}" presName="imagNode" presStyleLbl="fgImgPlace1" presStyleIdx="2" presStyleCnt="4" custLinFactNeighborX="531" custLinFactNeighborY="1345"/>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19889C93-9B47-4FF1-AE99-EA219DE68540}" type="pres">
      <dgm:prSet presAssocID="{DD583540-8823-452A-A39C-A82293B77241}" presName="sibTrans" presStyleLbl="sibTrans2D1" presStyleIdx="0" presStyleCnt="0"/>
      <dgm:spPr/>
      <dgm:t>
        <a:bodyPr/>
        <a:lstStyle/>
        <a:p>
          <a:endParaRPr lang="nl-NL"/>
        </a:p>
      </dgm:t>
    </dgm:pt>
    <dgm:pt modelId="{3C27BA89-1C2E-4C20-ABD4-B674CA285AE0}" type="pres">
      <dgm:prSet presAssocID="{8E292D91-5D1B-4ADD-8464-23E331555542}" presName="compNode" presStyleCnt="0"/>
      <dgm:spPr/>
    </dgm:pt>
    <dgm:pt modelId="{86194CFB-4006-443D-BEC1-AD5A5C789C0C}" type="pres">
      <dgm:prSet presAssocID="{8E292D91-5D1B-4ADD-8464-23E331555542}" presName="bkgdShape" presStyleLbl="node1" presStyleIdx="3" presStyleCnt="4"/>
      <dgm:spPr/>
      <dgm:t>
        <a:bodyPr/>
        <a:lstStyle/>
        <a:p>
          <a:endParaRPr lang="nl-NL"/>
        </a:p>
      </dgm:t>
    </dgm:pt>
    <dgm:pt modelId="{7E2EA22F-F048-41C2-9CFB-896AE7EE17C8}" type="pres">
      <dgm:prSet presAssocID="{8E292D91-5D1B-4ADD-8464-23E331555542}" presName="nodeTx" presStyleLbl="node1" presStyleIdx="3" presStyleCnt="4">
        <dgm:presLayoutVars>
          <dgm:bulletEnabled val="1"/>
        </dgm:presLayoutVars>
      </dgm:prSet>
      <dgm:spPr/>
      <dgm:t>
        <a:bodyPr/>
        <a:lstStyle/>
        <a:p>
          <a:endParaRPr lang="nl-NL"/>
        </a:p>
      </dgm:t>
    </dgm:pt>
    <dgm:pt modelId="{90F3AD2B-E17A-4058-90B1-80508C4B5DF7}" type="pres">
      <dgm:prSet presAssocID="{8E292D91-5D1B-4ADD-8464-23E331555542}" presName="invisiNode" presStyleLbl="node1" presStyleIdx="3" presStyleCnt="4"/>
      <dgm:spPr/>
    </dgm:pt>
    <dgm:pt modelId="{2870A714-CB15-40D9-9A94-D59B056ED619}" type="pres">
      <dgm:prSet presAssocID="{8E292D91-5D1B-4ADD-8464-23E331555542}" presName="imagNode"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1B8BF02B-0F1D-463A-8CBA-2A868B58C026}" srcId="{D4D8F86A-BBD8-4158-8927-5917B2CD1174}" destId="{8E292D91-5D1B-4ADD-8464-23E331555542}" srcOrd="3" destOrd="0" parTransId="{C197A32D-DAEC-4469-A8D9-B19998041F18}" sibTransId="{D5B2440B-F38E-4C96-AFC1-A7567B0B10AE}"/>
    <dgm:cxn modelId="{2DF98788-B523-4F27-B922-F35FDA6536F8}" type="presOf" srcId="{41F15E87-2ADA-45BF-922F-5978769D933C}" destId="{98EC0E64-A2A5-445F-94D7-1944E12E3162}" srcOrd="1" destOrd="0" presId="urn:microsoft.com/office/officeart/2005/8/layout/hList7"/>
    <dgm:cxn modelId="{8C4B7BA7-1B70-4776-945E-8BAC3B46952B}" type="presOf" srcId="{D4D8F86A-BBD8-4158-8927-5917B2CD1174}" destId="{B1ABDA3B-11C0-4D96-949E-0BAECFC882DC}" srcOrd="0" destOrd="0" presId="urn:microsoft.com/office/officeart/2005/8/layout/hList7"/>
    <dgm:cxn modelId="{34ED7895-9701-44DF-B835-4FC528433109}" srcId="{D4D8F86A-BBD8-4158-8927-5917B2CD1174}" destId="{41F15E87-2ADA-45BF-922F-5978769D933C}" srcOrd="2" destOrd="0" parTransId="{8520B181-CBA5-4A17-B57D-4D8D623BFC57}" sibTransId="{DD583540-8823-452A-A39C-A82293B77241}"/>
    <dgm:cxn modelId="{29278FA3-6A5A-46EB-A074-94667ED14B96}" srcId="{D4D8F86A-BBD8-4158-8927-5917B2CD1174}" destId="{6E7D68DE-CF08-4781-867F-2F255F9B22BD}" srcOrd="0" destOrd="0" parTransId="{FDCD7115-B2A6-46D8-A8CF-DC2A31732992}" sibTransId="{4D78EA97-366F-44E3-BF2C-4A2CA5B4EC0C}"/>
    <dgm:cxn modelId="{74EC99B1-B1A6-40D7-BD4A-2CA446425B56}" type="presOf" srcId="{80B4E23B-E145-4405-A460-D4717CC97BCC}" destId="{E59F5F2A-C9A6-4A4C-8548-8A2E04F87D24}" srcOrd="0" destOrd="0" presId="urn:microsoft.com/office/officeart/2005/8/layout/hList7"/>
    <dgm:cxn modelId="{7B145575-0E36-407A-A71A-A4DADD79E13C}" type="presOf" srcId="{6E7D68DE-CF08-4781-867F-2F255F9B22BD}" destId="{8048A28C-4626-4F63-89F6-550243342319}" srcOrd="1" destOrd="0" presId="urn:microsoft.com/office/officeart/2005/8/layout/hList7"/>
    <dgm:cxn modelId="{D541DE21-04AF-420B-9A9F-C66235CFB4A8}" type="presOf" srcId="{6E7D68DE-CF08-4781-867F-2F255F9B22BD}" destId="{1AEEC17A-C86A-47B4-A94E-B1C1525280CC}" srcOrd="0" destOrd="0" presId="urn:microsoft.com/office/officeart/2005/8/layout/hList7"/>
    <dgm:cxn modelId="{975CE318-10BB-45F9-AAC0-90E971D19599}" type="presOf" srcId="{4D78EA97-366F-44E3-BF2C-4A2CA5B4EC0C}" destId="{7F27ADAC-6331-43F6-874E-93712850CD54}" srcOrd="0" destOrd="0" presId="urn:microsoft.com/office/officeart/2005/8/layout/hList7"/>
    <dgm:cxn modelId="{3FC3EE1B-E391-4BEB-A0CC-191CAB5477A9}" type="presOf" srcId="{727373A9-7530-4F85-B9C6-A625D21818A6}" destId="{E6B73C18-FBA2-4F51-A04F-2FA7D1C94984}" srcOrd="0" destOrd="0" presId="urn:microsoft.com/office/officeart/2005/8/layout/hList7"/>
    <dgm:cxn modelId="{06A40724-A799-4169-B6A5-37227CC55A28}" type="presOf" srcId="{80B4E23B-E145-4405-A460-D4717CC97BCC}" destId="{E57F2D8B-751E-4D83-8079-2FB5E910EF81}" srcOrd="1" destOrd="0" presId="urn:microsoft.com/office/officeart/2005/8/layout/hList7"/>
    <dgm:cxn modelId="{4D6F4A27-163A-48C3-83BF-AC7CDF0FD653}" type="presOf" srcId="{8E292D91-5D1B-4ADD-8464-23E331555542}" destId="{86194CFB-4006-443D-BEC1-AD5A5C789C0C}" srcOrd="0" destOrd="0" presId="urn:microsoft.com/office/officeart/2005/8/layout/hList7"/>
    <dgm:cxn modelId="{20C0D733-1BE0-47C5-A59B-7C3B05657907}" srcId="{D4D8F86A-BBD8-4158-8927-5917B2CD1174}" destId="{80B4E23B-E145-4405-A460-D4717CC97BCC}" srcOrd="1" destOrd="0" parTransId="{52DFD7EC-509C-42E3-B9AD-06C4300C6470}" sibTransId="{727373A9-7530-4F85-B9C6-A625D21818A6}"/>
    <dgm:cxn modelId="{CCC214C1-0805-4D1A-A75E-5C264859EA2B}" type="presOf" srcId="{DD583540-8823-452A-A39C-A82293B77241}" destId="{19889C93-9B47-4FF1-AE99-EA219DE68540}" srcOrd="0" destOrd="0" presId="urn:microsoft.com/office/officeart/2005/8/layout/hList7"/>
    <dgm:cxn modelId="{EDCB4A6D-53B0-43F5-A76B-85161BE3398B}" type="presOf" srcId="{41F15E87-2ADA-45BF-922F-5978769D933C}" destId="{88016330-A458-4137-9516-4D815B29AF55}" srcOrd="0" destOrd="0" presId="urn:microsoft.com/office/officeart/2005/8/layout/hList7"/>
    <dgm:cxn modelId="{589C5897-B120-49F1-8743-6A0837876793}" type="presOf" srcId="{8E292D91-5D1B-4ADD-8464-23E331555542}" destId="{7E2EA22F-F048-41C2-9CFB-896AE7EE17C8}" srcOrd="1" destOrd="0" presId="urn:microsoft.com/office/officeart/2005/8/layout/hList7"/>
    <dgm:cxn modelId="{AB22059B-7A38-486F-A6DD-5EB1AD1ED9A2}" type="presParOf" srcId="{B1ABDA3B-11C0-4D96-949E-0BAECFC882DC}" destId="{1FFE0AAE-0CE2-4358-BE60-2315420D5B47}" srcOrd="0" destOrd="0" presId="urn:microsoft.com/office/officeart/2005/8/layout/hList7"/>
    <dgm:cxn modelId="{1A028928-4AAC-4C0F-9E46-64AC231F7E91}" type="presParOf" srcId="{B1ABDA3B-11C0-4D96-949E-0BAECFC882DC}" destId="{8C7D3966-AD53-4FEB-B6BD-9070CB18714F}" srcOrd="1" destOrd="0" presId="urn:microsoft.com/office/officeart/2005/8/layout/hList7"/>
    <dgm:cxn modelId="{2C6DDF06-94A4-495B-B938-25E6D516CC1E}" type="presParOf" srcId="{8C7D3966-AD53-4FEB-B6BD-9070CB18714F}" destId="{6FD117F9-73CD-4C1D-86EC-F5B054B6B86B}" srcOrd="0" destOrd="0" presId="urn:microsoft.com/office/officeart/2005/8/layout/hList7"/>
    <dgm:cxn modelId="{A8578C8F-36B6-46BF-A09D-0077541511B2}" type="presParOf" srcId="{6FD117F9-73CD-4C1D-86EC-F5B054B6B86B}" destId="{1AEEC17A-C86A-47B4-A94E-B1C1525280CC}" srcOrd="0" destOrd="0" presId="urn:microsoft.com/office/officeart/2005/8/layout/hList7"/>
    <dgm:cxn modelId="{4807F7C4-6AE2-4619-8FA8-402D2D913FAD}" type="presParOf" srcId="{6FD117F9-73CD-4C1D-86EC-F5B054B6B86B}" destId="{8048A28C-4626-4F63-89F6-550243342319}" srcOrd="1" destOrd="0" presId="urn:microsoft.com/office/officeart/2005/8/layout/hList7"/>
    <dgm:cxn modelId="{F9C4F827-2081-4DB2-A369-139460A06F55}" type="presParOf" srcId="{6FD117F9-73CD-4C1D-86EC-F5B054B6B86B}" destId="{5F77E4C2-D3FE-4FCC-8010-4D35D02119DA}" srcOrd="2" destOrd="0" presId="urn:microsoft.com/office/officeart/2005/8/layout/hList7"/>
    <dgm:cxn modelId="{0F235E61-DEAB-4AB5-8360-312C3D9AE7A5}" type="presParOf" srcId="{6FD117F9-73CD-4C1D-86EC-F5B054B6B86B}" destId="{364DCB71-7C22-48B6-9004-DB5347BE2B6A}" srcOrd="3" destOrd="0" presId="urn:microsoft.com/office/officeart/2005/8/layout/hList7"/>
    <dgm:cxn modelId="{17C7EF67-CC63-4F75-ABD0-689CF1041CFB}" type="presParOf" srcId="{8C7D3966-AD53-4FEB-B6BD-9070CB18714F}" destId="{7F27ADAC-6331-43F6-874E-93712850CD54}" srcOrd="1" destOrd="0" presId="urn:microsoft.com/office/officeart/2005/8/layout/hList7"/>
    <dgm:cxn modelId="{ED4AE431-1035-4C1E-ABF5-7CBEADFA6F31}" type="presParOf" srcId="{8C7D3966-AD53-4FEB-B6BD-9070CB18714F}" destId="{8D4A7107-C2E6-4EEE-9E4E-DC2F4F503560}" srcOrd="2" destOrd="0" presId="urn:microsoft.com/office/officeart/2005/8/layout/hList7"/>
    <dgm:cxn modelId="{295B1503-9B17-46E6-B161-17AECE76E725}" type="presParOf" srcId="{8D4A7107-C2E6-4EEE-9E4E-DC2F4F503560}" destId="{E59F5F2A-C9A6-4A4C-8548-8A2E04F87D24}" srcOrd="0" destOrd="0" presId="urn:microsoft.com/office/officeart/2005/8/layout/hList7"/>
    <dgm:cxn modelId="{B3ACDC4C-3366-45AB-ADF8-E29C4EC802EB}" type="presParOf" srcId="{8D4A7107-C2E6-4EEE-9E4E-DC2F4F503560}" destId="{E57F2D8B-751E-4D83-8079-2FB5E910EF81}" srcOrd="1" destOrd="0" presId="urn:microsoft.com/office/officeart/2005/8/layout/hList7"/>
    <dgm:cxn modelId="{54F96B20-258F-4206-9FC4-704B3FB9E9C1}" type="presParOf" srcId="{8D4A7107-C2E6-4EEE-9E4E-DC2F4F503560}" destId="{83591B4D-87A2-4828-97C6-02B38E3BC1DA}" srcOrd="2" destOrd="0" presId="urn:microsoft.com/office/officeart/2005/8/layout/hList7"/>
    <dgm:cxn modelId="{C1B1059D-B473-4FEF-9B53-76437465CB22}" type="presParOf" srcId="{8D4A7107-C2E6-4EEE-9E4E-DC2F4F503560}" destId="{2E6044D0-7B8D-4853-A062-741BE9BC7312}" srcOrd="3" destOrd="0" presId="urn:microsoft.com/office/officeart/2005/8/layout/hList7"/>
    <dgm:cxn modelId="{998E90A4-1EB0-4797-A938-3C0C103C06F7}" type="presParOf" srcId="{8C7D3966-AD53-4FEB-B6BD-9070CB18714F}" destId="{E6B73C18-FBA2-4F51-A04F-2FA7D1C94984}" srcOrd="3" destOrd="0" presId="urn:microsoft.com/office/officeart/2005/8/layout/hList7"/>
    <dgm:cxn modelId="{BE619DC3-9E49-4B30-B4CC-DF51E1BE10BC}" type="presParOf" srcId="{8C7D3966-AD53-4FEB-B6BD-9070CB18714F}" destId="{B59139A2-6522-4B6E-9D5B-98E75AC60A99}" srcOrd="4" destOrd="0" presId="urn:microsoft.com/office/officeart/2005/8/layout/hList7"/>
    <dgm:cxn modelId="{0A05EB10-4067-4845-B97D-53C8B0C522C1}" type="presParOf" srcId="{B59139A2-6522-4B6E-9D5B-98E75AC60A99}" destId="{88016330-A458-4137-9516-4D815B29AF55}" srcOrd="0" destOrd="0" presId="urn:microsoft.com/office/officeart/2005/8/layout/hList7"/>
    <dgm:cxn modelId="{C538C987-118F-471A-B259-9049682509B5}" type="presParOf" srcId="{B59139A2-6522-4B6E-9D5B-98E75AC60A99}" destId="{98EC0E64-A2A5-445F-94D7-1944E12E3162}" srcOrd="1" destOrd="0" presId="urn:microsoft.com/office/officeart/2005/8/layout/hList7"/>
    <dgm:cxn modelId="{AB574109-D37B-446F-A4F0-4C07C147BCF5}" type="presParOf" srcId="{B59139A2-6522-4B6E-9D5B-98E75AC60A99}" destId="{2BCD19E4-395D-4F25-8195-5A20800CB142}" srcOrd="2" destOrd="0" presId="urn:microsoft.com/office/officeart/2005/8/layout/hList7"/>
    <dgm:cxn modelId="{DD94B8DA-B579-4394-8701-4A4F952DB460}" type="presParOf" srcId="{B59139A2-6522-4B6E-9D5B-98E75AC60A99}" destId="{0E2AE963-1419-43E5-BDD7-D85ECFC4D49E}" srcOrd="3" destOrd="0" presId="urn:microsoft.com/office/officeart/2005/8/layout/hList7"/>
    <dgm:cxn modelId="{61CA53D5-10BA-48F5-BFC5-80817FAD1EED}" type="presParOf" srcId="{8C7D3966-AD53-4FEB-B6BD-9070CB18714F}" destId="{19889C93-9B47-4FF1-AE99-EA219DE68540}" srcOrd="5" destOrd="0" presId="urn:microsoft.com/office/officeart/2005/8/layout/hList7"/>
    <dgm:cxn modelId="{6EE15539-EB0A-4554-8270-F57C20F5E47D}" type="presParOf" srcId="{8C7D3966-AD53-4FEB-B6BD-9070CB18714F}" destId="{3C27BA89-1C2E-4C20-ABD4-B674CA285AE0}" srcOrd="6" destOrd="0" presId="urn:microsoft.com/office/officeart/2005/8/layout/hList7"/>
    <dgm:cxn modelId="{643481AB-4CB0-474C-BBD4-06ED6E7B4CAE}" type="presParOf" srcId="{3C27BA89-1C2E-4C20-ABD4-B674CA285AE0}" destId="{86194CFB-4006-443D-BEC1-AD5A5C789C0C}" srcOrd="0" destOrd="0" presId="urn:microsoft.com/office/officeart/2005/8/layout/hList7"/>
    <dgm:cxn modelId="{5475B114-83D8-4583-933D-B3A1E35C2A4B}" type="presParOf" srcId="{3C27BA89-1C2E-4C20-ABD4-B674CA285AE0}" destId="{7E2EA22F-F048-41C2-9CFB-896AE7EE17C8}" srcOrd="1" destOrd="0" presId="urn:microsoft.com/office/officeart/2005/8/layout/hList7"/>
    <dgm:cxn modelId="{C20EF4C0-D884-4FCA-BA0A-069D8E5F2FA5}" type="presParOf" srcId="{3C27BA89-1C2E-4C20-ABD4-B674CA285AE0}" destId="{90F3AD2B-E17A-4058-90B1-80508C4B5DF7}" srcOrd="2" destOrd="0" presId="urn:microsoft.com/office/officeart/2005/8/layout/hList7"/>
    <dgm:cxn modelId="{1F3000C5-E9DE-4027-BA56-60912EE4706D}" type="presParOf" srcId="{3C27BA89-1C2E-4C20-ABD4-B674CA285AE0}" destId="{2870A714-CB15-40D9-9A94-D59B056ED61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C17A-C86A-47B4-A94E-B1C1525280CC}">
      <dsp:nvSpPr>
        <dsp:cNvPr id="0" name=""/>
        <dsp:cNvSpPr/>
      </dsp:nvSpPr>
      <dsp:spPr>
        <a:xfrm>
          <a:off x="2219" y="0"/>
          <a:ext cx="2326091" cy="397265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dirty="0"/>
            <a:t>INTERPROFESSIONEEL SAMENWERKEN</a:t>
          </a:r>
        </a:p>
      </dsp:txBody>
      <dsp:txXfrm>
        <a:off x="2219" y="1589062"/>
        <a:ext cx="2326091" cy="1589062"/>
      </dsp:txXfrm>
    </dsp:sp>
    <dsp:sp modelId="{364DCB71-7C22-48B6-9004-DB5347BE2B6A}">
      <dsp:nvSpPr>
        <dsp:cNvPr id="0" name=""/>
        <dsp:cNvSpPr/>
      </dsp:nvSpPr>
      <dsp:spPr>
        <a:xfrm>
          <a:off x="503817" y="238359"/>
          <a:ext cx="1322894" cy="13228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F5F2A-C9A6-4A4C-8548-8A2E04F87D24}">
      <dsp:nvSpPr>
        <dsp:cNvPr id="0" name=""/>
        <dsp:cNvSpPr/>
      </dsp:nvSpPr>
      <dsp:spPr>
        <a:xfrm>
          <a:off x="2398093" y="0"/>
          <a:ext cx="2326091" cy="397265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a:t>TECHNOLOGISCHE WENDBAARHEID</a:t>
          </a:r>
        </a:p>
      </dsp:txBody>
      <dsp:txXfrm>
        <a:off x="2398093" y="1589062"/>
        <a:ext cx="2326091" cy="1589062"/>
      </dsp:txXfrm>
    </dsp:sp>
    <dsp:sp modelId="{2E6044D0-7B8D-4853-A062-741BE9BC7312}">
      <dsp:nvSpPr>
        <dsp:cNvPr id="0" name=""/>
        <dsp:cNvSpPr/>
      </dsp:nvSpPr>
      <dsp:spPr>
        <a:xfrm>
          <a:off x="2876831" y="256152"/>
          <a:ext cx="1322894" cy="13228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16330-A458-4137-9516-4D815B29AF55}">
      <dsp:nvSpPr>
        <dsp:cNvPr id="0" name=""/>
        <dsp:cNvSpPr/>
      </dsp:nvSpPr>
      <dsp:spPr>
        <a:xfrm>
          <a:off x="4793966" y="0"/>
          <a:ext cx="2326091" cy="397265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a:t>INTRAPRENEURSHIP</a:t>
          </a:r>
        </a:p>
      </dsp:txBody>
      <dsp:txXfrm>
        <a:off x="4793966" y="1589062"/>
        <a:ext cx="2326091" cy="1589062"/>
      </dsp:txXfrm>
    </dsp:sp>
    <dsp:sp modelId="{0E2AE963-1419-43E5-BDD7-D85ECFC4D49E}">
      <dsp:nvSpPr>
        <dsp:cNvPr id="0" name=""/>
        <dsp:cNvSpPr/>
      </dsp:nvSpPr>
      <dsp:spPr>
        <a:xfrm>
          <a:off x="5302589" y="256152"/>
          <a:ext cx="1322894" cy="13228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94CFB-4006-443D-BEC1-AD5A5C789C0C}">
      <dsp:nvSpPr>
        <dsp:cNvPr id="0" name=""/>
        <dsp:cNvSpPr/>
      </dsp:nvSpPr>
      <dsp:spPr>
        <a:xfrm>
          <a:off x="7189840" y="0"/>
          <a:ext cx="2326091" cy="3972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a:t>ETHISCH HANDELEN</a:t>
          </a:r>
        </a:p>
      </dsp:txBody>
      <dsp:txXfrm>
        <a:off x="7189840" y="1589062"/>
        <a:ext cx="2326091" cy="1589062"/>
      </dsp:txXfrm>
    </dsp:sp>
    <dsp:sp modelId="{2870A714-CB15-40D9-9A94-D59B056ED619}">
      <dsp:nvSpPr>
        <dsp:cNvPr id="0" name=""/>
        <dsp:cNvSpPr/>
      </dsp:nvSpPr>
      <dsp:spPr>
        <a:xfrm>
          <a:off x="7691438" y="238359"/>
          <a:ext cx="1322894" cy="1322894"/>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FE0AAE-0CE2-4358-BE60-2315420D5B47}">
      <dsp:nvSpPr>
        <dsp:cNvPr id="0" name=""/>
        <dsp:cNvSpPr/>
      </dsp:nvSpPr>
      <dsp:spPr>
        <a:xfrm>
          <a:off x="380726" y="3178125"/>
          <a:ext cx="8756698" cy="595898"/>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4EBA4-382C-470E-B720-28D41D6D87DE}">
      <dsp:nvSpPr>
        <dsp:cNvPr id="0" name=""/>
        <dsp:cNvSpPr/>
      </dsp:nvSpPr>
      <dsp:spPr>
        <a:xfrm>
          <a:off x="0" y="57099"/>
          <a:ext cx="3068836" cy="1841301"/>
        </a:xfrm>
        <a:prstGeom prst="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nl-BE" sz="1900" b="1" kern="1200"/>
            <a:t>TEAMWERK</a:t>
          </a:r>
        </a:p>
      </dsp:txBody>
      <dsp:txXfrm>
        <a:off x="0" y="57099"/>
        <a:ext cx="3068836" cy="1841301"/>
      </dsp:txXfrm>
    </dsp:sp>
    <dsp:sp modelId="{B423C96B-57FB-4786-A5D3-0D824EFF13E4}">
      <dsp:nvSpPr>
        <dsp:cNvPr id="0" name=""/>
        <dsp:cNvSpPr/>
      </dsp:nvSpPr>
      <dsp:spPr>
        <a:xfrm>
          <a:off x="3375719" y="57099"/>
          <a:ext cx="3068836" cy="1841301"/>
        </a:xfrm>
        <a:prstGeom prst="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nl-BE" sz="1900" b="1" kern="1200"/>
            <a:t>COMMUNICATIE</a:t>
          </a:r>
        </a:p>
      </dsp:txBody>
      <dsp:txXfrm>
        <a:off x="3375719" y="57099"/>
        <a:ext cx="3068836" cy="1841301"/>
      </dsp:txXfrm>
    </dsp:sp>
    <dsp:sp modelId="{E71FFE99-1E50-4CCA-8A62-9B79B7E7B294}">
      <dsp:nvSpPr>
        <dsp:cNvPr id="0" name=""/>
        <dsp:cNvSpPr/>
      </dsp:nvSpPr>
      <dsp:spPr>
        <a:xfrm>
          <a:off x="6751439" y="57099"/>
          <a:ext cx="3068836" cy="1841301"/>
        </a:xfrm>
        <a:prstGeom prst="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nl-BE" sz="1900" b="1" kern="1200"/>
            <a:t>LEREN &amp; REFLECTEREN</a:t>
          </a:r>
        </a:p>
      </dsp:txBody>
      <dsp:txXfrm>
        <a:off x="6751439" y="57099"/>
        <a:ext cx="3068836" cy="1841301"/>
      </dsp:txXfrm>
    </dsp:sp>
    <dsp:sp modelId="{1F753974-8D68-41AC-B1A6-0406A4843D45}">
      <dsp:nvSpPr>
        <dsp:cNvPr id="0" name=""/>
        <dsp:cNvSpPr/>
      </dsp:nvSpPr>
      <dsp:spPr>
        <a:xfrm>
          <a:off x="0" y="2169711"/>
          <a:ext cx="3068836" cy="1841301"/>
        </a:xfrm>
        <a:prstGeom prst="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nl-BE" sz="1900" b="1" kern="1200"/>
            <a:t>PERSOON CENTRAAL STELLEN</a:t>
          </a:r>
        </a:p>
      </dsp:txBody>
      <dsp:txXfrm>
        <a:off x="0" y="2169711"/>
        <a:ext cx="3068836" cy="1841301"/>
      </dsp:txXfrm>
    </dsp:sp>
    <dsp:sp modelId="{2344ACAD-C8B8-4119-8A4E-4E9DA5309EC1}">
      <dsp:nvSpPr>
        <dsp:cNvPr id="0" name=""/>
        <dsp:cNvSpPr/>
      </dsp:nvSpPr>
      <dsp:spPr>
        <a:xfrm>
          <a:off x="3375719" y="2175677"/>
          <a:ext cx="3068836" cy="1841301"/>
        </a:xfrm>
        <a:prstGeom prst="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nl-BE" sz="1900" b="1" kern="1200"/>
            <a:t>ROLLEN &amp; VERANTWOORDELIJKHEDEN</a:t>
          </a:r>
        </a:p>
      </dsp:txBody>
      <dsp:txXfrm>
        <a:off x="3375719" y="2175677"/>
        <a:ext cx="3068836" cy="1841301"/>
      </dsp:txXfrm>
    </dsp:sp>
    <dsp:sp modelId="{D511F735-5B04-4999-AAF7-0C06E26DFBBB}">
      <dsp:nvSpPr>
        <dsp:cNvPr id="0" name=""/>
        <dsp:cNvSpPr/>
      </dsp:nvSpPr>
      <dsp:spPr>
        <a:xfrm>
          <a:off x="6751439" y="2205285"/>
          <a:ext cx="3068836" cy="1841301"/>
        </a:xfrm>
        <a:prstGeom prst="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nl-BE" sz="1900" b="1" kern="1200"/>
            <a:t>ETHISCHE ASPECTEN</a:t>
          </a:r>
        </a:p>
      </dsp:txBody>
      <dsp:txXfrm>
        <a:off x="6751439" y="2205285"/>
        <a:ext cx="3068836" cy="1841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C17A-C86A-47B4-A94E-B1C1525280CC}">
      <dsp:nvSpPr>
        <dsp:cNvPr id="0" name=""/>
        <dsp:cNvSpPr/>
      </dsp:nvSpPr>
      <dsp:spPr>
        <a:xfrm>
          <a:off x="2219" y="0"/>
          <a:ext cx="2326091" cy="397265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a:t>INTERPROFESSIONEEL SAMENWERKEN</a:t>
          </a:r>
        </a:p>
      </dsp:txBody>
      <dsp:txXfrm>
        <a:off x="2219" y="1589062"/>
        <a:ext cx="2326091" cy="1589062"/>
      </dsp:txXfrm>
    </dsp:sp>
    <dsp:sp modelId="{364DCB71-7C22-48B6-9004-DB5347BE2B6A}">
      <dsp:nvSpPr>
        <dsp:cNvPr id="0" name=""/>
        <dsp:cNvSpPr/>
      </dsp:nvSpPr>
      <dsp:spPr>
        <a:xfrm>
          <a:off x="503817" y="238359"/>
          <a:ext cx="1322894" cy="13228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F5F2A-C9A6-4A4C-8548-8A2E04F87D24}">
      <dsp:nvSpPr>
        <dsp:cNvPr id="0" name=""/>
        <dsp:cNvSpPr/>
      </dsp:nvSpPr>
      <dsp:spPr>
        <a:xfrm>
          <a:off x="2398093" y="0"/>
          <a:ext cx="2326091" cy="397265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a:t>TECHNOLOGISCHE WENDBAARHEID</a:t>
          </a:r>
        </a:p>
      </dsp:txBody>
      <dsp:txXfrm>
        <a:off x="2398093" y="1589062"/>
        <a:ext cx="2326091" cy="1589062"/>
      </dsp:txXfrm>
    </dsp:sp>
    <dsp:sp modelId="{2E6044D0-7B8D-4853-A062-741BE9BC7312}">
      <dsp:nvSpPr>
        <dsp:cNvPr id="0" name=""/>
        <dsp:cNvSpPr/>
      </dsp:nvSpPr>
      <dsp:spPr>
        <a:xfrm>
          <a:off x="2876831" y="256152"/>
          <a:ext cx="1322894" cy="13228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16330-A458-4137-9516-4D815B29AF55}">
      <dsp:nvSpPr>
        <dsp:cNvPr id="0" name=""/>
        <dsp:cNvSpPr/>
      </dsp:nvSpPr>
      <dsp:spPr>
        <a:xfrm>
          <a:off x="4793966" y="0"/>
          <a:ext cx="2326091" cy="397265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a:t>INTRAPRENEURSHIP</a:t>
          </a:r>
        </a:p>
      </dsp:txBody>
      <dsp:txXfrm>
        <a:off x="4793966" y="1589062"/>
        <a:ext cx="2326091" cy="1589062"/>
      </dsp:txXfrm>
    </dsp:sp>
    <dsp:sp modelId="{0E2AE963-1419-43E5-BDD7-D85ECFC4D49E}">
      <dsp:nvSpPr>
        <dsp:cNvPr id="0" name=""/>
        <dsp:cNvSpPr/>
      </dsp:nvSpPr>
      <dsp:spPr>
        <a:xfrm>
          <a:off x="5302589" y="256152"/>
          <a:ext cx="1322894" cy="13228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94CFB-4006-443D-BEC1-AD5A5C789C0C}">
      <dsp:nvSpPr>
        <dsp:cNvPr id="0" name=""/>
        <dsp:cNvSpPr/>
      </dsp:nvSpPr>
      <dsp:spPr>
        <a:xfrm>
          <a:off x="7189840" y="0"/>
          <a:ext cx="2326091" cy="3972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BE" sz="1800" kern="1200"/>
            <a:t>ETHISCH HANDELEN</a:t>
          </a:r>
        </a:p>
      </dsp:txBody>
      <dsp:txXfrm>
        <a:off x="7189840" y="1589062"/>
        <a:ext cx="2326091" cy="1589062"/>
      </dsp:txXfrm>
    </dsp:sp>
    <dsp:sp modelId="{2870A714-CB15-40D9-9A94-D59B056ED619}">
      <dsp:nvSpPr>
        <dsp:cNvPr id="0" name=""/>
        <dsp:cNvSpPr/>
      </dsp:nvSpPr>
      <dsp:spPr>
        <a:xfrm>
          <a:off x="7691438" y="238359"/>
          <a:ext cx="1322894" cy="1322894"/>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FE0AAE-0CE2-4358-BE60-2315420D5B47}">
      <dsp:nvSpPr>
        <dsp:cNvPr id="0" name=""/>
        <dsp:cNvSpPr/>
      </dsp:nvSpPr>
      <dsp:spPr>
        <a:xfrm>
          <a:off x="380726" y="3178125"/>
          <a:ext cx="8756698" cy="595898"/>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2614C-2E08-41F5-9F1B-1E0E07678789}" type="datetimeFigureOut">
              <a:rPr lang="nl-BE" smtClean="0"/>
              <a:t>7/10/2022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D751-DAB5-4C0A-9E2D-28A45F6D50B1}" type="slidenum">
              <a:rPr lang="nl-BE" smtClean="0"/>
              <a:t>‹nr.›</a:t>
            </a:fld>
            <a:endParaRPr lang="nl-BE"/>
          </a:p>
        </p:txBody>
      </p:sp>
    </p:spTree>
    <p:extLst>
      <p:ext uri="{BB962C8B-B14F-4D97-AF65-F5344CB8AC3E}">
        <p14:creationId xmlns:p14="http://schemas.microsoft.com/office/powerpoint/2010/main" val="331989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1</a:t>
            </a:fld>
            <a:endParaRPr lang="nl-BE"/>
          </a:p>
        </p:txBody>
      </p:sp>
    </p:spTree>
    <p:extLst>
      <p:ext uri="{BB962C8B-B14F-4D97-AF65-F5344CB8AC3E}">
        <p14:creationId xmlns:p14="http://schemas.microsoft.com/office/powerpoint/2010/main" val="215834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https://www.youtube.com/watch?v=cjkrWeA9UDI</a:t>
            </a:r>
            <a:endParaRPr lang="nl-BE" dirty="0"/>
          </a:p>
        </p:txBody>
      </p:sp>
      <p:sp>
        <p:nvSpPr>
          <p:cNvPr id="4" name="Tijdelijke aanduiding voor dianummer 3"/>
          <p:cNvSpPr>
            <a:spLocks noGrp="1"/>
          </p:cNvSpPr>
          <p:nvPr>
            <p:ph type="sldNum" sz="quarter" idx="10"/>
          </p:nvPr>
        </p:nvSpPr>
        <p:spPr/>
        <p:txBody>
          <a:bodyPr/>
          <a:lstStyle/>
          <a:p>
            <a:fld id="{471BD751-DAB5-4C0A-9E2D-28A45F6D50B1}" type="slidenum">
              <a:rPr lang="nl-BE" smtClean="0"/>
              <a:t>14</a:t>
            </a:fld>
            <a:endParaRPr lang="nl-BE"/>
          </a:p>
        </p:txBody>
      </p:sp>
    </p:spTree>
    <p:extLst>
      <p:ext uri="{BB962C8B-B14F-4D97-AF65-F5344CB8AC3E}">
        <p14:creationId xmlns:p14="http://schemas.microsoft.com/office/powerpoint/2010/main" val="11152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https://www.youtube.com/watch?v=q7Y-UfkW6CM</a:t>
            </a:r>
            <a:endParaRPr lang="nl-BE" dirty="0"/>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15</a:t>
            </a:fld>
            <a:endParaRPr lang="nl-BE"/>
          </a:p>
        </p:txBody>
      </p:sp>
    </p:spTree>
    <p:extLst>
      <p:ext uri="{BB962C8B-B14F-4D97-AF65-F5344CB8AC3E}">
        <p14:creationId xmlns:p14="http://schemas.microsoft.com/office/powerpoint/2010/main" val="235515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https://www.youtube.com/watch?v=8ZJI0rtN3Ws</a:t>
            </a:r>
            <a:endParaRPr lang="nl-BE" dirty="0"/>
          </a:p>
        </p:txBody>
      </p:sp>
      <p:sp>
        <p:nvSpPr>
          <p:cNvPr id="4" name="Tijdelijke aanduiding voor dianummer 3"/>
          <p:cNvSpPr>
            <a:spLocks noGrp="1"/>
          </p:cNvSpPr>
          <p:nvPr>
            <p:ph type="sldNum" sz="quarter" idx="10"/>
          </p:nvPr>
        </p:nvSpPr>
        <p:spPr/>
        <p:txBody>
          <a:bodyPr/>
          <a:lstStyle/>
          <a:p>
            <a:fld id="{471BD751-DAB5-4C0A-9E2D-28A45F6D50B1}" type="slidenum">
              <a:rPr lang="nl-BE" smtClean="0"/>
              <a:t>17</a:t>
            </a:fld>
            <a:endParaRPr lang="nl-BE"/>
          </a:p>
        </p:txBody>
      </p:sp>
    </p:spTree>
    <p:extLst>
      <p:ext uri="{BB962C8B-B14F-4D97-AF65-F5344CB8AC3E}">
        <p14:creationId xmlns:p14="http://schemas.microsoft.com/office/powerpoint/2010/main" val="3556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kern="1200">
                <a:solidFill>
                  <a:schemeClr val="tx1"/>
                </a:solidFill>
                <a:effectLst/>
                <a:latin typeface="+mn-lt"/>
                <a:ea typeface="+mn-ea"/>
                <a:cs typeface="+mn-cs"/>
              </a:rPr>
              <a:t>Welke groepen – arts, kine, verpleegkundige (</a:t>
            </a:r>
            <a:r>
              <a:rPr lang="nl-BE" sz="1200" kern="1200" err="1">
                <a:solidFill>
                  <a:schemeClr val="tx1"/>
                </a:solidFill>
                <a:effectLst/>
                <a:latin typeface="+mn-lt"/>
                <a:ea typeface="+mn-ea"/>
                <a:cs typeface="+mn-cs"/>
              </a:rPr>
              <a:t>bachlor</a:t>
            </a:r>
            <a:r>
              <a:rPr lang="nl-BE" sz="1200" kern="1200">
                <a:solidFill>
                  <a:schemeClr val="tx1"/>
                </a:solidFill>
                <a:effectLst/>
                <a:latin typeface="+mn-lt"/>
                <a:ea typeface="+mn-ea"/>
                <a:cs typeface="+mn-cs"/>
              </a:rPr>
              <a:t>), verpleegkundige (HBO5), zorgkundige, verzorgende, … </a:t>
            </a:r>
          </a:p>
          <a:p>
            <a:pPr lvl="0"/>
            <a:endParaRPr lang="nl-BE" sz="1200" kern="1200">
              <a:solidFill>
                <a:schemeClr val="tx1"/>
              </a:solidFill>
              <a:effectLst/>
              <a:latin typeface="+mn-lt"/>
              <a:ea typeface="+mn-ea"/>
              <a:cs typeface="+mn-cs"/>
            </a:endParaRPr>
          </a:p>
          <a:p>
            <a:pPr lvl="0"/>
            <a:endParaRPr lang="nl-BE" sz="1200" kern="1200">
              <a:solidFill>
                <a:schemeClr val="tx1"/>
              </a:solidFill>
              <a:effectLst/>
              <a:latin typeface="+mn-lt"/>
              <a:ea typeface="+mn-ea"/>
              <a:cs typeface="+mn-cs"/>
            </a:endParaRPr>
          </a:p>
          <a:p>
            <a:pPr lvl="0"/>
            <a:endParaRPr lang="nl-BE" sz="1200" kern="1200">
              <a:solidFill>
                <a:schemeClr val="tx1"/>
              </a:solidFill>
              <a:effectLst/>
              <a:latin typeface="+mn-lt"/>
              <a:ea typeface="+mn-ea"/>
              <a:cs typeface="+mn-cs"/>
            </a:endParaRPr>
          </a:p>
          <a:p>
            <a:pPr lvl="0"/>
            <a:r>
              <a:rPr lang="nl-BE" sz="1200" kern="1200">
                <a:solidFill>
                  <a:schemeClr val="tx1"/>
                </a:solidFill>
                <a:effectLst/>
                <a:latin typeface="+mn-lt"/>
                <a:ea typeface="+mn-ea"/>
                <a:cs typeface="+mn-cs"/>
              </a:rPr>
              <a:t>Wat is je huidig / toekomstig beroep? </a:t>
            </a:r>
          </a:p>
          <a:p>
            <a:r>
              <a:rPr lang="nl-BE" sz="1200" kern="1200">
                <a:solidFill>
                  <a:schemeClr val="tx1"/>
                </a:solidFill>
                <a:effectLst/>
                <a:latin typeface="+mn-lt"/>
                <a:ea typeface="+mn-ea"/>
                <a:cs typeface="+mn-cs"/>
              </a:rPr>
              <a:t>*een starter heeft 0-5 jaar werkervaring/ een senior heeft meer dan 10 jaar werkervaring</a:t>
            </a:r>
          </a:p>
          <a:p>
            <a:pPr lvl="1"/>
            <a:r>
              <a:rPr lang="nl-BE" sz="1200" kern="1200">
                <a:solidFill>
                  <a:schemeClr val="tx1"/>
                </a:solidFill>
                <a:effectLst/>
                <a:latin typeface="+mn-lt"/>
                <a:ea typeface="+mn-ea"/>
                <a:cs typeface="+mn-cs"/>
              </a:rPr>
              <a:t>Niveau 1 student – starter – senior</a:t>
            </a:r>
          </a:p>
          <a:p>
            <a:pPr lvl="1"/>
            <a:r>
              <a:rPr lang="nl-BE" sz="1200" kern="1200">
                <a:solidFill>
                  <a:schemeClr val="tx1"/>
                </a:solidFill>
                <a:effectLst/>
                <a:latin typeface="+mn-lt"/>
                <a:ea typeface="+mn-ea"/>
                <a:cs typeface="+mn-cs"/>
              </a:rPr>
              <a:t>Niveau 2 student – starter – senior</a:t>
            </a:r>
          </a:p>
          <a:p>
            <a:pPr lvl="1"/>
            <a:r>
              <a:rPr lang="nl-BE" sz="1200" kern="1200">
                <a:solidFill>
                  <a:schemeClr val="tx1"/>
                </a:solidFill>
                <a:effectLst/>
                <a:latin typeface="+mn-lt"/>
                <a:ea typeface="+mn-ea"/>
                <a:cs typeface="+mn-cs"/>
              </a:rPr>
              <a:t>Verzorgende - Niveau 3 student – starter – senior</a:t>
            </a:r>
          </a:p>
          <a:p>
            <a:pPr lvl="1"/>
            <a:r>
              <a:rPr lang="nl-BE" sz="1200" kern="1200">
                <a:solidFill>
                  <a:schemeClr val="tx1"/>
                </a:solidFill>
                <a:effectLst/>
                <a:latin typeface="+mn-lt"/>
                <a:ea typeface="+mn-ea"/>
                <a:cs typeface="+mn-cs"/>
              </a:rPr>
              <a:t>Zorgkundige - Niveau 4 student – starter – senior</a:t>
            </a:r>
          </a:p>
          <a:p>
            <a:pPr lvl="1"/>
            <a:r>
              <a:rPr lang="nl-BE" sz="1200" kern="1200">
                <a:solidFill>
                  <a:schemeClr val="tx1"/>
                </a:solidFill>
                <a:effectLst/>
                <a:latin typeface="+mn-lt"/>
                <a:ea typeface="+mn-ea"/>
                <a:cs typeface="+mn-cs"/>
              </a:rPr>
              <a:t>HBO 5 verpleegkundige - Niveau 5 student – starter – senior</a:t>
            </a:r>
          </a:p>
          <a:p>
            <a:pPr lvl="1"/>
            <a:r>
              <a:rPr lang="nl-BE" sz="1200" kern="1200">
                <a:solidFill>
                  <a:schemeClr val="tx1"/>
                </a:solidFill>
                <a:effectLst/>
                <a:latin typeface="+mn-lt"/>
                <a:ea typeface="+mn-ea"/>
                <a:cs typeface="+mn-cs"/>
              </a:rPr>
              <a:t>Bachelor verpleegkundige - Niveau 6 student – starter – senior </a:t>
            </a:r>
            <a:r>
              <a:rPr lang="nl-NL" sz="1000" kern="1200">
                <a:solidFill>
                  <a:schemeClr val="tx1"/>
                </a:solidFill>
                <a:effectLst/>
                <a:latin typeface="+mn-lt"/>
                <a:ea typeface="+mn-ea"/>
                <a:cs typeface="+mn-cs"/>
              </a:rPr>
              <a:t> </a:t>
            </a:r>
            <a:endParaRPr lang="nl-BE" sz="1200" kern="1200">
              <a:solidFill>
                <a:schemeClr val="tx1"/>
              </a:solidFill>
              <a:effectLst/>
              <a:latin typeface="+mn-lt"/>
              <a:ea typeface="+mn-ea"/>
              <a:cs typeface="+mn-cs"/>
            </a:endParaRPr>
          </a:p>
          <a:p>
            <a:pPr lvl="0"/>
            <a:r>
              <a:rPr lang="nl-BE" sz="1200" kern="1200">
                <a:solidFill>
                  <a:schemeClr val="tx1"/>
                </a:solidFill>
                <a:effectLst/>
                <a:latin typeface="+mn-lt"/>
                <a:ea typeface="+mn-ea"/>
                <a:cs typeface="+mn-cs"/>
              </a:rPr>
              <a:t>Waar werk je nu / waar loop jij nu stage of laatst stage gelopen?</a:t>
            </a:r>
          </a:p>
          <a:p>
            <a:pPr lvl="0"/>
            <a:r>
              <a:rPr lang="nl-BE" sz="1200" kern="1200">
                <a:solidFill>
                  <a:schemeClr val="tx1"/>
                </a:solidFill>
                <a:effectLst/>
                <a:latin typeface="+mn-lt"/>
                <a:ea typeface="+mn-ea"/>
                <a:cs typeface="+mn-cs"/>
              </a:rPr>
              <a:t>Dragen jullie daar een uniform? Zo ja, beschrijf deze. </a:t>
            </a:r>
          </a:p>
          <a:p>
            <a:pPr lvl="0"/>
            <a:r>
              <a:rPr lang="nl-BE" sz="1200" kern="1200">
                <a:solidFill>
                  <a:schemeClr val="tx1"/>
                </a:solidFill>
                <a:effectLst/>
                <a:latin typeface="+mn-lt"/>
                <a:ea typeface="+mn-ea"/>
                <a:cs typeface="+mn-cs"/>
              </a:rPr>
              <a:t>Benoem drie materialen die typisch zijn voor jouw beroep. Bijvoorbeeld zoals een stethoscoop bij een dokter.</a:t>
            </a:r>
          </a:p>
          <a:p>
            <a:pPr lvl="0"/>
            <a:r>
              <a:rPr lang="nl-BE" sz="1200" kern="1200">
                <a:solidFill>
                  <a:schemeClr val="tx1"/>
                </a:solidFill>
                <a:effectLst/>
                <a:latin typeface="+mn-lt"/>
                <a:ea typeface="+mn-ea"/>
                <a:cs typeface="+mn-cs"/>
              </a:rPr>
              <a:t>Wie zijn je rechtstreekse collega’s van andere disciplines? Bijvoorbeeld de huisarts, de kinesitherapeut, de ergotherapeut. </a:t>
            </a:r>
          </a:p>
          <a:p>
            <a:pPr lvl="1"/>
            <a:r>
              <a:rPr lang="nl-BE" sz="1200" kern="1200">
                <a:solidFill>
                  <a:schemeClr val="tx1"/>
                </a:solidFill>
                <a:effectLst/>
                <a:latin typeface="+mn-lt"/>
                <a:ea typeface="+mn-ea"/>
                <a:cs typeface="+mn-cs"/>
              </a:rPr>
              <a:t>Om welke redenen werk je met deze disciplines voornamelijk samen? </a:t>
            </a:r>
          </a:p>
          <a:p>
            <a:pPr lvl="0"/>
            <a:r>
              <a:rPr lang="nl-BE" sz="1200" kern="1200">
                <a:solidFill>
                  <a:schemeClr val="tx1"/>
                </a:solidFill>
                <a:effectLst/>
                <a:latin typeface="+mn-lt"/>
                <a:ea typeface="+mn-ea"/>
                <a:cs typeface="+mn-cs"/>
              </a:rPr>
              <a:t>Wie geeft je opdrachten (is je ‘baas’?)</a:t>
            </a:r>
          </a:p>
          <a:p>
            <a:pPr lvl="0"/>
            <a:r>
              <a:rPr lang="nl-BE" sz="1200" kern="1200">
                <a:solidFill>
                  <a:schemeClr val="tx1"/>
                </a:solidFill>
                <a:effectLst/>
                <a:latin typeface="+mn-lt"/>
                <a:ea typeface="+mn-ea"/>
                <a:cs typeface="+mn-cs"/>
              </a:rPr>
              <a:t>Hoeveel uren betreft je taak (ben je in contact met zorgontvangers)</a:t>
            </a:r>
          </a:p>
          <a:p>
            <a:pPr lvl="0"/>
            <a:r>
              <a:rPr lang="nl-BE" sz="1200" kern="1200">
                <a:solidFill>
                  <a:schemeClr val="tx1"/>
                </a:solidFill>
                <a:effectLst/>
                <a:latin typeface="+mn-lt"/>
                <a:ea typeface="+mn-ea"/>
                <a:cs typeface="+mn-cs"/>
              </a:rPr>
              <a:t>Welke specifieke taken voer je voornamelijk uit. Wat beschouw jij als jouw hoofdactiviteit? </a:t>
            </a:r>
          </a:p>
          <a:p>
            <a:pPr lvl="0"/>
            <a:r>
              <a:rPr lang="nl-BE" sz="1200" kern="1200">
                <a:solidFill>
                  <a:schemeClr val="tx1"/>
                </a:solidFill>
                <a:effectLst/>
                <a:latin typeface="+mn-lt"/>
                <a:ea typeface="+mn-ea"/>
                <a:cs typeface="+mn-cs"/>
              </a:rPr>
              <a:t>Beschrijf een dag van je stage/werk.</a:t>
            </a:r>
          </a:p>
          <a:p>
            <a:r>
              <a:rPr lang="nl-NL" sz="1050" kern="1200">
                <a:solidFill>
                  <a:schemeClr val="tx1"/>
                </a:solidFill>
                <a:effectLst/>
                <a:latin typeface="+mn-lt"/>
                <a:ea typeface="+mn-ea"/>
                <a:cs typeface="+mn-cs"/>
              </a:rPr>
              <a:t> </a:t>
            </a:r>
            <a:r>
              <a:rPr lang="nl-NL" sz="1200" kern="1200">
                <a:solidFill>
                  <a:schemeClr val="tx1"/>
                </a:solidFill>
                <a:effectLst/>
                <a:latin typeface="+mn-lt"/>
                <a:ea typeface="+mn-ea"/>
                <a:cs typeface="+mn-cs"/>
              </a:rPr>
              <a:t>Nakijken NL </a:t>
            </a:r>
            <a:endParaRPr lang="nl-BE" sz="1200" kern="1200">
              <a:solidFill>
                <a:schemeClr val="tx1"/>
              </a:solidFill>
              <a:effectLst/>
              <a:latin typeface="+mn-lt"/>
              <a:ea typeface="+mn-ea"/>
              <a:cs typeface="+mn-cs"/>
            </a:endParaRPr>
          </a:p>
          <a:p>
            <a:endParaRPr lang="nl-BE"/>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19</a:t>
            </a:fld>
            <a:endParaRPr lang="nl-BE"/>
          </a:p>
        </p:txBody>
      </p:sp>
    </p:spTree>
    <p:extLst>
      <p:ext uri="{BB962C8B-B14F-4D97-AF65-F5344CB8AC3E}">
        <p14:creationId xmlns:p14="http://schemas.microsoft.com/office/powerpoint/2010/main" val="309698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15 min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20</a:t>
            </a:fld>
            <a:endParaRPr lang="nl-BE"/>
          </a:p>
        </p:txBody>
      </p:sp>
    </p:spTree>
    <p:extLst>
      <p:ext uri="{BB962C8B-B14F-4D97-AF65-F5344CB8AC3E}">
        <p14:creationId xmlns:p14="http://schemas.microsoft.com/office/powerpoint/2010/main" val="158471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Persoon met zorg en ondersteuningsnood </a:t>
            </a:r>
          </a:p>
          <a:p>
            <a:endParaRPr lang="nl-BE"/>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21</a:t>
            </a:fld>
            <a:endParaRPr lang="nl-BE"/>
          </a:p>
        </p:txBody>
      </p:sp>
    </p:spTree>
    <p:extLst>
      <p:ext uri="{BB962C8B-B14F-4D97-AF65-F5344CB8AC3E}">
        <p14:creationId xmlns:p14="http://schemas.microsoft.com/office/powerpoint/2010/main" val="433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35DC2A-325D-49FC-8950-23D9E5C7330E}" type="slidenum">
              <a:rPr lang="nl-NL" altLang="nl-BE" smtClean="0"/>
              <a:pPr/>
              <a:t>22</a:t>
            </a:fld>
            <a:endParaRPr lang="nl-NL" altLang="nl-BE"/>
          </a:p>
        </p:txBody>
      </p:sp>
    </p:spTree>
    <p:extLst>
      <p:ext uri="{BB962C8B-B14F-4D97-AF65-F5344CB8AC3E}">
        <p14:creationId xmlns:p14="http://schemas.microsoft.com/office/powerpoint/2010/main" val="138074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https://www.youtube.com/watch?v=eTAMQed5fZE</a:t>
            </a:r>
            <a:endParaRPr lang="nl-BE" dirty="0"/>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24</a:t>
            </a:fld>
            <a:endParaRPr lang="nl-BE"/>
          </a:p>
        </p:txBody>
      </p:sp>
    </p:spTree>
    <p:extLst>
      <p:ext uri="{BB962C8B-B14F-4D97-AF65-F5344CB8AC3E}">
        <p14:creationId xmlns:p14="http://schemas.microsoft.com/office/powerpoint/2010/main" val="273392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dirty="0"/>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35DC2A-325D-49FC-8950-23D9E5C7330E}" type="slidenum">
              <a:rPr lang="nl-NL" altLang="nl-BE" smtClean="0"/>
              <a:pPr/>
              <a:t>25</a:t>
            </a:fld>
            <a:endParaRPr lang="nl-NL" altLang="nl-BE"/>
          </a:p>
        </p:txBody>
      </p:sp>
    </p:spTree>
    <p:extLst>
      <p:ext uri="{BB962C8B-B14F-4D97-AF65-F5344CB8AC3E}">
        <p14:creationId xmlns:p14="http://schemas.microsoft.com/office/powerpoint/2010/main" val="260756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Wat hebben jullie ervaren bij het invullen van het ICF-model </a:t>
            </a:r>
          </a:p>
          <a:p>
            <a:r>
              <a:rPr lang="nl-BE"/>
              <a:t>Overlopen of de elementen juist ingevuld werden door de cursisten </a:t>
            </a:r>
          </a:p>
          <a:p>
            <a:r>
              <a:rPr lang="nl-BE">
                <a:sym typeface="Wingdings" panose="05000000000000000000" pitchFamily="2" charset="2"/>
              </a:rPr>
              <a:t> Kan pas als we de antwoorden/ volledig uitgewerkte casus hebben ontvangen van Eveline. </a:t>
            </a:r>
            <a:r>
              <a:rPr lang="nl-BE"/>
              <a:t>(toe te voegen slides met telkens elementen of de elementen op magneten die dan op de juiste plaats gehangen kunnen worden)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26</a:t>
            </a:fld>
            <a:endParaRPr lang="nl-BE"/>
          </a:p>
        </p:txBody>
      </p:sp>
    </p:spTree>
    <p:extLst>
      <p:ext uri="{BB962C8B-B14F-4D97-AF65-F5344CB8AC3E}">
        <p14:creationId xmlns:p14="http://schemas.microsoft.com/office/powerpoint/2010/main" val="157484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Benodigdheden deelnemers:</a:t>
            </a:r>
          </a:p>
          <a:p>
            <a:pPr marL="171450" indent="-171450">
              <a:buFontTx/>
              <a:buChar char="-"/>
            </a:pPr>
            <a:r>
              <a:rPr lang="nl-BE" dirty="0"/>
              <a:t>Doelzoeker</a:t>
            </a:r>
          </a:p>
          <a:p>
            <a:pPr marL="171450" indent="-171450">
              <a:buFontTx/>
              <a:buChar char="-"/>
            </a:pPr>
            <a:r>
              <a:rPr lang="nl-BE" dirty="0" err="1"/>
              <a:t>Canva</a:t>
            </a:r>
            <a:r>
              <a:rPr lang="nl-BE" dirty="0"/>
              <a:t> (dagplanning)</a:t>
            </a:r>
          </a:p>
          <a:p>
            <a:pPr marL="171450" indent="-171450">
              <a:buFontTx/>
              <a:buChar char="-"/>
            </a:pPr>
            <a:r>
              <a:rPr lang="nl-BE" dirty="0"/>
              <a:t>Portfolio element 1 (ingevuld)</a:t>
            </a:r>
          </a:p>
          <a:p>
            <a:pPr marL="171450" indent="-171450">
              <a:buFontTx/>
              <a:buChar char="-"/>
            </a:pPr>
            <a:r>
              <a:rPr lang="nl-BE" dirty="0"/>
              <a:t>ICF-model (ICF-mannetje)</a:t>
            </a:r>
          </a:p>
          <a:p>
            <a:pPr marL="171450" indent="-171450">
              <a:buFontTx/>
              <a:buChar char="-"/>
            </a:pPr>
            <a:r>
              <a:rPr lang="nl-BE" dirty="0"/>
              <a:t>Casus </a:t>
            </a:r>
            <a:r>
              <a:rPr lang="nl-BE" dirty="0" err="1"/>
              <a:t>STIEn</a:t>
            </a:r>
            <a:r>
              <a:rPr lang="nl-BE" dirty="0"/>
              <a:t>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4</a:t>
            </a:fld>
            <a:endParaRPr lang="nl-BE"/>
          </a:p>
        </p:txBody>
      </p:sp>
    </p:spTree>
    <p:extLst>
      <p:ext uri="{BB962C8B-B14F-4D97-AF65-F5344CB8AC3E}">
        <p14:creationId xmlns:p14="http://schemas.microsoft.com/office/powerpoint/2010/main" val="84766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Hoe doe je dat? Wat is er aan de hand? Problemen vanuit zorgontvanger bekeken - doelzoeker</a:t>
            </a:r>
          </a:p>
          <a:p>
            <a:endParaRPr lang="nl-BE"/>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27</a:t>
            </a:fld>
            <a:endParaRPr lang="nl-BE"/>
          </a:p>
        </p:txBody>
      </p:sp>
    </p:spTree>
    <p:extLst>
      <p:ext uri="{BB962C8B-B14F-4D97-AF65-F5344CB8AC3E}">
        <p14:creationId xmlns:p14="http://schemas.microsoft.com/office/powerpoint/2010/main" val="2503960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Doelzoeker - https://www.youtube.com/watch?v=rmkZcIbyjP8</a:t>
            </a:r>
            <a:endParaRPr lang="nl-BE" dirty="0"/>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28</a:t>
            </a:fld>
            <a:endParaRPr lang="nl-BE"/>
          </a:p>
        </p:txBody>
      </p:sp>
    </p:spTree>
    <p:extLst>
      <p:ext uri="{BB962C8B-B14F-4D97-AF65-F5344CB8AC3E}">
        <p14:creationId xmlns:p14="http://schemas.microsoft.com/office/powerpoint/2010/main" val="2929443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Link met volgende modules: Stien heeft levensdoelen – deze zal je leren omzetten naar actieplannen. </a:t>
            </a:r>
          </a:p>
          <a:p>
            <a:r>
              <a:rPr lang="nl-BE"/>
              <a:t>Eveline: drie slides SWAY invoegen!! </a:t>
            </a:r>
          </a:p>
          <a:p>
            <a:r>
              <a:rPr lang="nl-BE"/>
              <a:t>Ofwel filmpje levensverhaal.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29</a:t>
            </a:fld>
            <a:endParaRPr lang="nl-BE"/>
          </a:p>
        </p:txBody>
      </p:sp>
    </p:spTree>
    <p:extLst>
      <p:ext uri="{BB962C8B-B14F-4D97-AF65-F5344CB8AC3E}">
        <p14:creationId xmlns:p14="http://schemas.microsoft.com/office/powerpoint/2010/main" val="1199153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30</a:t>
            </a:fld>
            <a:endParaRPr lang="nl-BE"/>
          </a:p>
        </p:txBody>
      </p:sp>
    </p:spTree>
    <p:extLst>
      <p:ext uri="{BB962C8B-B14F-4D97-AF65-F5344CB8AC3E}">
        <p14:creationId xmlns:p14="http://schemas.microsoft.com/office/powerpoint/2010/main" val="2404292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31</a:t>
            </a:fld>
            <a:endParaRPr lang="nl-BE"/>
          </a:p>
        </p:txBody>
      </p:sp>
    </p:spTree>
    <p:extLst>
      <p:ext uri="{BB962C8B-B14F-4D97-AF65-F5344CB8AC3E}">
        <p14:creationId xmlns:p14="http://schemas.microsoft.com/office/powerpoint/2010/main" val="398984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Font typeface="Arial" panose="020B0604020202020204" pitchFamily="34" charset="0"/>
              <a:buChar char="•"/>
            </a:pPr>
            <a:r>
              <a:rPr lang="nl-BE"/>
              <a:t>Welke rol zie jij hier in vanuit jouw job (discipline)?</a:t>
            </a:r>
          </a:p>
          <a:p>
            <a:pPr marL="457200" indent="-457200">
              <a:buFont typeface="Arial" panose="020B0604020202020204" pitchFamily="34" charset="0"/>
              <a:buChar char="•"/>
            </a:pPr>
            <a:r>
              <a:rPr lang="nl-BE"/>
              <a:t>Waar moet je anderen bij betrekken?</a:t>
            </a:r>
          </a:p>
          <a:p>
            <a:pPr marL="457200" indent="-457200">
              <a:buFont typeface="Arial" panose="020B0604020202020204" pitchFamily="34" charset="0"/>
              <a:buChar char="•"/>
            </a:pPr>
            <a:r>
              <a:rPr lang="nl-BE"/>
              <a:t>Wat wil jij met het team bereiken? – Hoe je deze ideeën kan omzetten naar een plan leer je in de volgende modules van deze ZORO-training.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33</a:t>
            </a:fld>
            <a:endParaRPr lang="nl-BE"/>
          </a:p>
        </p:txBody>
      </p:sp>
    </p:spTree>
    <p:extLst>
      <p:ext uri="{BB962C8B-B14F-4D97-AF65-F5344CB8AC3E}">
        <p14:creationId xmlns:p14="http://schemas.microsoft.com/office/powerpoint/2010/main" val="1600960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a:solidFill>
                  <a:schemeClr val="tx1"/>
                </a:solidFill>
                <a:effectLst/>
                <a:latin typeface="+mn-lt"/>
                <a:ea typeface="+mn-ea"/>
                <a:cs typeface="+mn-cs"/>
              </a:rPr>
              <a:t>Hoe je deze ideeën kan omzetten naar een plan leer je in de volgende modules van deze ZORO-training.</a:t>
            </a:r>
            <a:endParaRPr lang="nl-BE" sz="1200" kern="1200">
              <a:solidFill>
                <a:schemeClr val="tx1"/>
              </a:solidFill>
              <a:effectLst/>
              <a:latin typeface="+mn-lt"/>
              <a:ea typeface="+mn-ea"/>
              <a:cs typeface="+mn-cs"/>
            </a:endParaRPr>
          </a:p>
          <a:p>
            <a:endParaRPr lang="nl-BE"/>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35</a:t>
            </a:fld>
            <a:endParaRPr lang="nl-BE"/>
          </a:p>
        </p:txBody>
      </p:sp>
    </p:spTree>
    <p:extLst>
      <p:ext uri="{BB962C8B-B14F-4D97-AF65-F5344CB8AC3E}">
        <p14:creationId xmlns:p14="http://schemas.microsoft.com/office/powerpoint/2010/main" val="1832236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BE"/>
              <a:t>Invullen evaluatie module IPS – ZORO-training is een training die volop in ontwikkeling is. Jullie moeten de evaluatie voor deze module invullen zodat ook wij, de stuurgroep, kunnen leren. </a:t>
            </a:r>
          </a:p>
          <a:p>
            <a:pPr marL="228600" indent="-228600">
              <a:buAutoNum type="arabicParenR"/>
            </a:pPr>
            <a:r>
              <a:rPr lang="nl-BE"/>
              <a:t>Reflectie kennismakingsworkshop: wat deed dit nu net met je? Vragen terug te vinden op portaal</a:t>
            </a:r>
          </a:p>
          <a:p>
            <a:pPr marL="228600" indent="-228600">
              <a:buAutoNum type="arabicParenR"/>
            </a:pPr>
            <a:r>
              <a:rPr lang="nl-BE"/>
              <a:t>Zorgplan: je moet nu wat je leerde toepassen op je eigen casus: maak een </a:t>
            </a:r>
            <a:r>
              <a:rPr lang="nl-BE" err="1"/>
              <a:t>mindmap</a:t>
            </a:r>
            <a:r>
              <a:rPr lang="nl-BE"/>
              <a:t> op – maak hiervoor gebruik van het ICF-model (peperkoeksjabloon) vervolgens vul je samen met je zorgontvanger de doelzoeker in. </a:t>
            </a:r>
          </a:p>
          <a:p>
            <a:pPr marL="0" indent="0">
              <a:buNone/>
            </a:pPr>
            <a:endParaRPr lang="nl-BE"/>
          </a:p>
          <a:p>
            <a:pPr marL="0" indent="0">
              <a:buNone/>
            </a:pPr>
            <a:r>
              <a:rPr lang="nl-BE"/>
              <a:t>Belangrijk!! Zorg dat jullie alles uploaden in je portfolio voor de start van je volgende module; je zal je uitgewerkte casus nodig hebben om mee aan de slag te gaan tijdens de volgende modules.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36</a:t>
            </a:fld>
            <a:endParaRPr lang="nl-BE"/>
          </a:p>
        </p:txBody>
      </p:sp>
    </p:spTree>
    <p:extLst>
      <p:ext uri="{BB962C8B-B14F-4D97-AF65-F5344CB8AC3E}">
        <p14:creationId xmlns:p14="http://schemas.microsoft.com/office/powerpoint/2010/main" val="127482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06780" fontAlgn="base"/>
            <a:r>
              <a:rPr lang="nl-BE" sz="1800" dirty="0">
                <a:solidFill>
                  <a:srgbClr val="000000"/>
                </a:solidFill>
                <a:effectLst/>
                <a:latin typeface="Encode Sans"/>
                <a:ea typeface="Yu Gothic Light" panose="020B0300000000000000" pitchFamily="34" charset="-128"/>
                <a:cs typeface="Calibri" panose="020F0502020204030204" pitchFamily="34" charset="0"/>
              </a:rPr>
              <a:t>Je had reeds een </a:t>
            </a:r>
            <a:r>
              <a:rPr lang="nl-BE" sz="1800" b="1" dirty="0">
                <a:solidFill>
                  <a:srgbClr val="000000"/>
                </a:solidFill>
                <a:effectLst/>
                <a:latin typeface="Encode Sans"/>
                <a:ea typeface="Yu Gothic Light" panose="020B0300000000000000" pitchFamily="34" charset="-128"/>
                <a:cs typeface="Calibri" panose="020F0502020204030204" pitchFamily="34" charset="0"/>
              </a:rPr>
              <a:t>casus</a:t>
            </a:r>
            <a:r>
              <a:rPr lang="nl-BE" sz="1800" dirty="0">
                <a:solidFill>
                  <a:srgbClr val="000000"/>
                </a:solidFill>
                <a:effectLst/>
                <a:latin typeface="Encode Sans"/>
                <a:ea typeface="Yu Gothic Light" panose="020B0300000000000000" pitchFamily="34" charset="-128"/>
                <a:cs typeface="Calibri" panose="020F0502020204030204" pitchFamily="34" charset="0"/>
              </a:rPr>
              <a:t> in gedachten voor je aan deze training begon. Kan je deze casus </a:t>
            </a:r>
            <a:r>
              <a:rPr lang="nl-BE" sz="1800" b="1" dirty="0">
                <a:solidFill>
                  <a:srgbClr val="000000"/>
                </a:solidFill>
                <a:effectLst/>
                <a:latin typeface="Encode Sans"/>
                <a:ea typeface="Yu Gothic Light" panose="020B0300000000000000" pitchFamily="34" charset="-128"/>
                <a:cs typeface="Calibri" panose="020F0502020204030204" pitchFamily="34" charset="0"/>
              </a:rPr>
              <a:t>nog steeds gebruiken</a:t>
            </a:r>
            <a:r>
              <a:rPr lang="nl-BE" sz="1800" dirty="0">
                <a:solidFill>
                  <a:srgbClr val="000000"/>
                </a:solidFill>
                <a:effectLst/>
                <a:latin typeface="Encode Sans"/>
                <a:ea typeface="Yu Gothic Light" panose="020B0300000000000000" pitchFamily="34" charset="-128"/>
                <a:cs typeface="Calibri" panose="020F0502020204030204" pitchFamily="34" charset="0"/>
              </a:rPr>
              <a:t> of heb je nood aan iemand bij wie je regelmatig langs kan gaan? Zorg ervoor dat je je portfolio element 1 zeker </a:t>
            </a:r>
            <a:r>
              <a:rPr lang="nl-BE" sz="1800" b="1" dirty="0">
                <a:solidFill>
                  <a:srgbClr val="000000"/>
                </a:solidFill>
                <a:effectLst/>
                <a:latin typeface="Encode Sans"/>
                <a:ea typeface="Yu Gothic Light" panose="020B0300000000000000" pitchFamily="34" charset="-128"/>
                <a:cs typeface="Calibri" panose="020F0502020204030204" pitchFamily="34" charset="0"/>
              </a:rPr>
              <a:t>upload in je portaal</a:t>
            </a:r>
            <a:r>
              <a:rPr lang="nl-BE" sz="1800" dirty="0">
                <a:solidFill>
                  <a:srgbClr val="000000"/>
                </a:solidFill>
                <a:effectLst/>
                <a:latin typeface="Encode Sans"/>
                <a:ea typeface="Yu Gothic Light" panose="020B0300000000000000" pitchFamily="34" charset="-128"/>
                <a:cs typeface="Calibri" panose="020F0502020204030204" pitchFamily="34" charset="0"/>
              </a:rPr>
              <a:t>. </a:t>
            </a:r>
            <a:r>
              <a:rPr lang="nl-BE" sz="1800" dirty="0">
                <a:effectLst/>
                <a:latin typeface="Encode Sans"/>
                <a:ea typeface="Times New Roman" panose="02020603050405020304" pitchFamily="18" charset="0"/>
                <a:cs typeface="Calibri" panose="020F0502020204030204" pitchFamily="34" charset="0"/>
              </a:rPr>
              <a:t>​</a:t>
            </a:r>
            <a:endParaRPr lang="nl-BE" sz="1800" dirty="0">
              <a:effectLst/>
              <a:latin typeface="Times New Roman" panose="02020603050405020304" pitchFamily="18"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37</a:t>
            </a:fld>
            <a:endParaRPr lang="nl-BE"/>
          </a:p>
        </p:txBody>
      </p:sp>
    </p:spTree>
    <p:extLst>
      <p:ext uri="{BB962C8B-B14F-4D97-AF65-F5344CB8AC3E}">
        <p14:creationId xmlns:p14="http://schemas.microsoft.com/office/powerpoint/2010/main" val="1636778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fontAlgn="base">
              <a:buFont typeface="Courier New" panose="02070309020205020404" pitchFamily="49" charset="0"/>
              <a:buChar char="o"/>
            </a:pPr>
            <a:r>
              <a:rPr lang="nl-BE" sz="1050" u="sng" dirty="0">
                <a:solidFill>
                  <a:srgbClr val="000000"/>
                </a:solidFill>
                <a:effectLst/>
                <a:latin typeface="Encode Sans"/>
                <a:ea typeface="Yu Gothic Light" panose="020B0300000000000000" pitchFamily="34" charset="-128"/>
                <a:cs typeface="Calibri" panose="020F0502020204030204" pitchFamily="34" charset="0"/>
              </a:rPr>
              <a:t>Wat verwachten we van jullie tegen de volgende module? </a:t>
            </a:r>
            <a:r>
              <a:rPr lang="nl-BE" sz="1050" u="sng" dirty="0">
                <a:effectLst/>
                <a:latin typeface="Encode Sans"/>
                <a:ea typeface="Times New Roman" panose="02020603050405020304" pitchFamily="18" charset="0"/>
                <a:cs typeface="Calibri" panose="020F0502020204030204" pitchFamily="34" charset="0"/>
              </a:rPr>
              <a:t>​</a:t>
            </a:r>
            <a:endParaRPr lang="nl-BE" sz="12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arenR"/>
            </a:pPr>
            <a:r>
              <a:rPr lang="nl-BE" sz="1050" dirty="0">
                <a:solidFill>
                  <a:srgbClr val="000000"/>
                </a:solidFill>
                <a:effectLst/>
                <a:latin typeface="Encode Sans"/>
                <a:ea typeface="Yu Gothic Light" panose="020B0300000000000000" pitchFamily="34" charset="-128"/>
                <a:cs typeface="Calibri" panose="020F0502020204030204" pitchFamily="34" charset="0"/>
              </a:rPr>
              <a:t>Invullen </a:t>
            </a:r>
            <a:r>
              <a:rPr lang="nl-BE" sz="1050" b="1" dirty="0">
                <a:solidFill>
                  <a:srgbClr val="000000"/>
                </a:solidFill>
                <a:effectLst/>
                <a:latin typeface="Encode Sans"/>
                <a:ea typeface="Yu Gothic Light" panose="020B0300000000000000" pitchFamily="34" charset="-128"/>
                <a:cs typeface="Calibri" panose="020F0502020204030204" pitchFamily="34" charset="0"/>
              </a:rPr>
              <a:t>feedbackformulier</a:t>
            </a:r>
            <a:r>
              <a:rPr lang="nl-BE" sz="1050" dirty="0">
                <a:solidFill>
                  <a:srgbClr val="000000"/>
                </a:solidFill>
                <a:effectLst/>
                <a:latin typeface="Encode Sans"/>
                <a:ea typeface="Yu Gothic Light" panose="020B0300000000000000" pitchFamily="34" charset="-128"/>
                <a:cs typeface="Calibri" panose="020F0502020204030204" pitchFamily="34" charset="0"/>
              </a:rPr>
              <a:t> module IPS – ZORO-training is een training die volop in ontwikkeling is. Jullie moeten de evaluatie voor deze module invullen zodat ook wij, de stuurgroep, kunnen leren. </a:t>
            </a:r>
            <a:r>
              <a:rPr lang="nl-BE" sz="1050" dirty="0">
                <a:effectLst/>
                <a:latin typeface="Encode Sans"/>
                <a:ea typeface="Times New Roman" panose="02020603050405020304" pitchFamily="18" charset="0"/>
                <a:cs typeface="Calibri" panose="020F0502020204030204" pitchFamily="34" charset="0"/>
              </a:rPr>
              <a:t>​Link te vinden in het portaal. </a:t>
            </a:r>
            <a:endParaRPr lang="nl-BE" sz="12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arenR"/>
            </a:pPr>
            <a:r>
              <a:rPr lang="nl-BE" sz="1050" b="1" dirty="0">
                <a:solidFill>
                  <a:srgbClr val="000000"/>
                </a:solidFill>
                <a:effectLst/>
                <a:latin typeface="Encode Sans"/>
                <a:ea typeface="Yu Gothic Light" panose="020B0300000000000000" pitchFamily="34" charset="-128"/>
                <a:cs typeface="Calibri" panose="020F0502020204030204" pitchFamily="34" charset="0"/>
              </a:rPr>
              <a:t>Zorgplan</a:t>
            </a:r>
            <a:r>
              <a:rPr lang="nl-BE" sz="1050" dirty="0">
                <a:solidFill>
                  <a:srgbClr val="000000"/>
                </a:solidFill>
                <a:effectLst/>
                <a:latin typeface="Encode Sans"/>
                <a:ea typeface="Yu Gothic Light" panose="020B0300000000000000" pitchFamily="34" charset="-128"/>
                <a:cs typeface="Calibri" panose="020F0502020204030204" pitchFamily="34" charset="0"/>
              </a:rPr>
              <a:t>: je moet nu wat je leerde toepassen op je eigen casus: maak een </a:t>
            </a:r>
            <a:r>
              <a:rPr lang="nl-BE" sz="1050" b="1" dirty="0" err="1">
                <a:solidFill>
                  <a:srgbClr val="000000"/>
                </a:solidFill>
                <a:effectLst/>
                <a:latin typeface="Encode Sans"/>
                <a:ea typeface="Yu Gothic Light" panose="020B0300000000000000" pitchFamily="34" charset="-128"/>
                <a:cs typeface="Calibri" panose="020F0502020204030204" pitchFamily="34" charset="0"/>
              </a:rPr>
              <a:t>mindmap</a:t>
            </a:r>
            <a:r>
              <a:rPr lang="nl-BE" sz="1050" dirty="0">
                <a:solidFill>
                  <a:srgbClr val="000000"/>
                </a:solidFill>
                <a:effectLst/>
                <a:latin typeface="Encode Sans"/>
                <a:ea typeface="Yu Gothic Light" panose="020B0300000000000000" pitchFamily="34" charset="-128"/>
                <a:cs typeface="Calibri" panose="020F0502020204030204" pitchFamily="34" charset="0"/>
              </a:rPr>
              <a:t> op – maak hiervoor gebruik van </a:t>
            </a:r>
            <a:r>
              <a:rPr lang="nl-BE" sz="1050" b="1" dirty="0">
                <a:solidFill>
                  <a:srgbClr val="000000"/>
                </a:solidFill>
                <a:effectLst/>
                <a:latin typeface="Encode Sans"/>
                <a:ea typeface="Yu Gothic Light" panose="020B0300000000000000" pitchFamily="34" charset="-128"/>
                <a:cs typeface="Calibri" panose="020F0502020204030204" pitchFamily="34" charset="0"/>
              </a:rPr>
              <a:t>het ICF-model</a:t>
            </a:r>
            <a:r>
              <a:rPr lang="nl-BE" sz="1050" dirty="0">
                <a:solidFill>
                  <a:srgbClr val="000000"/>
                </a:solidFill>
                <a:effectLst/>
                <a:latin typeface="Encode Sans"/>
                <a:ea typeface="Yu Gothic Light" panose="020B0300000000000000" pitchFamily="34" charset="-128"/>
                <a:cs typeface="Calibri" panose="020F0502020204030204" pitchFamily="34" charset="0"/>
              </a:rPr>
              <a:t> (ICF-mannetje + hokjes) vervolgens vul je samen met je zorgontvanger de </a:t>
            </a:r>
            <a:r>
              <a:rPr lang="nl-BE" sz="1050" b="1" dirty="0">
                <a:solidFill>
                  <a:srgbClr val="FFFFFF"/>
                </a:solidFill>
                <a:effectLst/>
                <a:highlight>
                  <a:srgbClr val="800080"/>
                </a:highlight>
                <a:latin typeface="Encode Sans"/>
                <a:ea typeface="Yu Gothic Light" panose="020B0300000000000000" pitchFamily="34" charset="-128"/>
                <a:cs typeface="Calibri" panose="020F0502020204030204" pitchFamily="34" charset="0"/>
              </a:rPr>
              <a:t>doelzoeker</a:t>
            </a:r>
            <a:r>
              <a:rPr lang="nl-BE" sz="1050" dirty="0">
                <a:solidFill>
                  <a:srgbClr val="FFFFFF"/>
                </a:solidFill>
                <a:effectLst/>
                <a:latin typeface="Encode Sans"/>
                <a:ea typeface="Yu Gothic Light" panose="020B0300000000000000" pitchFamily="34" charset="-128"/>
                <a:cs typeface="Calibri" panose="020F0502020204030204" pitchFamily="34" charset="0"/>
              </a:rPr>
              <a:t> </a:t>
            </a:r>
            <a:r>
              <a:rPr lang="nl-BE" sz="1050" dirty="0">
                <a:solidFill>
                  <a:srgbClr val="000000"/>
                </a:solidFill>
                <a:effectLst/>
                <a:latin typeface="Encode Sans"/>
                <a:ea typeface="Yu Gothic Light" panose="020B0300000000000000" pitchFamily="34" charset="-128"/>
                <a:cs typeface="Calibri" panose="020F0502020204030204" pitchFamily="34" charset="0"/>
              </a:rPr>
              <a:t>in. </a:t>
            </a:r>
            <a:r>
              <a:rPr lang="nl-BE" sz="1050" dirty="0">
                <a:effectLst/>
                <a:latin typeface="Encode Sans"/>
                <a:ea typeface="Times New Roman" panose="02020603050405020304" pitchFamily="18" charset="0"/>
                <a:cs typeface="Calibri" panose="020F0502020204030204" pitchFamily="34" charset="0"/>
              </a:rPr>
              <a:t>​</a:t>
            </a:r>
            <a:endParaRPr lang="nl-BE" sz="12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arenR"/>
            </a:pPr>
            <a:r>
              <a:rPr lang="nl-BE" sz="1050" dirty="0">
                <a:solidFill>
                  <a:srgbClr val="000000"/>
                </a:solidFill>
                <a:effectLst/>
                <a:latin typeface="Encode Sans"/>
                <a:ea typeface="Yu Gothic Light" panose="020B0300000000000000" pitchFamily="34" charset="-128"/>
              </a:rPr>
              <a:t>Module TW: ga na wat je eigen </a:t>
            </a:r>
            <a:r>
              <a:rPr lang="nl-BE" sz="1050" b="1" dirty="0">
                <a:solidFill>
                  <a:srgbClr val="000000"/>
                </a:solidFill>
                <a:effectLst/>
                <a:latin typeface="Encode Sans"/>
                <a:ea typeface="Yu Gothic Light" panose="020B0300000000000000" pitchFamily="34" charset="-128"/>
              </a:rPr>
              <a:t>mediaprofiel</a:t>
            </a:r>
            <a:r>
              <a:rPr lang="nl-BE" sz="1050" dirty="0">
                <a:solidFill>
                  <a:srgbClr val="000000"/>
                </a:solidFill>
                <a:effectLst/>
                <a:latin typeface="Encode Sans"/>
                <a:ea typeface="Yu Gothic Light" panose="020B0300000000000000" pitchFamily="34" charset="-128"/>
              </a:rPr>
              <a:t> is door de test te maken &amp; vul de vragenlijst in om je </a:t>
            </a:r>
            <a:r>
              <a:rPr lang="nl-BE" sz="1050" b="1" dirty="0">
                <a:solidFill>
                  <a:srgbClr val="000000"/>
                </a:solidFill>
                <a:effectLst/>
                <a:latin typeface="Encode Sans"/>
                <a:ea typeface="Yu Gothic Light" panose="020B0300000000000000" pitchFamily="34" charset="-128"/>
              </a:rPr>
              <a:t>persoonlijk doelstellingen</a:t>
            </a:r>
            <a:r>
              <a:rPr lang="nl-BE" sz="1050" dirty="0">
                <a:solidFill>
                  <a:srgbClr val="000000"/>
                </a:solidFill>
                <a:effectLst/>
                <a:latin typeface="Encode Sans"/>
                <a:ea typeface="Yu Gothic Light" panose="020B0300000000000000" pitchFamily="34" charset="-128"/>
              </a:rPr>
              <a:t> duidelijk te krijgen. Hiervoor is een pdfdocument beschikbaar op google classroom waar je beide opdrachten in kan terugvinden. </a:t>
            </a:r>
            <a:endParaRPr lang="nl-BE" sz="1200" dirty="0">
              <a:effectLst/>
              <a:latin typeface="Times New Roman" panose="02020603050405020304" pitchFamily="18" charset="0"/>
              <a:ea typeface="Times New Roman" panose="02020603050405020304" pitchFamily="18" charset="0"/>
            </a:endParaRPr>
          </a:p>
          <a:p>
            <a:pPr marL="1363980" fontAlgn="base"/>
            <a:r>
              <a:rPr lang="nl-BE" sz="1050" u="none" strike="noStrike" dirty="0">
                <a:effectLst/>
                <a:latin typeface="Encode Sans"/>
                <a:ea typeface="Times New Roman" panose="02020603050405020304" pitchFamily="18" charset="0"/>
                <a:cs typeface="Calibri" panose="020F0502020204030204" pitchFamily="34" charset="0"/>
              </a:rPr>
              <a:t> </a:t>
            </a:r>
            <a:endParaRPr lang="nl-BE" sz="1200" dirty="0">
              <a:effectLst/>
              <a:latin typeface="Times New Roman" panose="02020603050405020304" pitchFamily="18" charset="0"/>
              <a:ea typeface="Times New Roman" panose="02020603050405020304" pitchFamily="18" charset="0"/>
            </a:endParaRPr>
          </a:p>
          <a:p>
            <a:pPr marL="1143000" lvl="2" indent="-228600" fontAlgn="base">
              <a:buClr>
                <a:srgbClr val="000000"/>
              </a:buClr>
              <a:buFont typeface="Wingdings" panose="05000000000000000000" pitchFamily="2" charset="2"/>
              <a:buChar char=""/>
            </a:pPr>
            <a:r>
              <a:rPr lang="nl-BE" sz="1050" u="none" strike="noStrike" dirty="0">
                <a:solidFill>
                  <a:srgbClr val="000000"/>
                </a:solidFill>
                <a:effectLst/>
                <a:latin typeface="Encode Sans"/>
                <a:ea typeface="Yu Gothic Light" panose="020B0300000000000000" pitchFamily="34" charset="-128"/>
                <a:cs typeface="Calibri" panose="020F0502020204030204" pitchFamily="34" charset="0"/>
              </a:rPr>
              <a:t>Belangrijk!! Zorg dat jullie alles uploaden in je portfolio voor de start van je volgende module; je zal je uitgewerkte casus nodig hebben om mee aan de slag te gaan tijdens de volgende modules. </a:t>
            </a:r>
            <a:r>
              <a:rPr lang="nl-BE" sz="1050" u="none" strike="noStrike" dirty="0">
                <a:effectLst/>
                <a:latin typeface="Encode Sans"/>
                <a:ea typeface="Yu Gothic Light" panose="020B0300000000000000" pitchFamily="34" charset="-128"/>
                <a:cs typeface="Calibri" panose="020F0502020204030204" pitchFamily="34" charset="0"/>
              </a:rPr>
              <a:t>​</a:t>
            </a:r>
            <a:endParaRPr lang="nl-BE" sz="1200" u="none" strike="noStrike" dirty="0">
              <a:effectLst/>
              <a:latin typeface="Times New Roman" panose="02020603050405020304" pitchFamily="18" charset="0"/>
              <a:ea typeface="Yu Gothic Light" panose="020B0300000000000000" pitchFamily="34" charset="-128"/>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38</a:t>
            </a:fld>
            <a:endParaRPr lang="nl-BE"/>
          </a:p>
        </p:txBody>
      </p:sp>
    </p:spTree>
    <p:extLst>
      <p:ext uri="{BB962C8B-B14F-4D97-AF65-F5344CB8AC3E}">
        <p14:creationId xmlns:p14="http://schemas.microsoft.com/office/powerpoint/2010/main" val="311806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5</a:t>
            </a:fld>
            <a:endParaRPr lang="nl-BE"/>
          </a:p>
        </p:txBody>
      </p:sp>
    </p:spTree>
    <p:extLst>
      <p:ext uri="{BB962C8B-B14F-4D97-AF65-F5344CB8AC3E}">
        <p14:creationId xmlns:p14="http://schemas.microsoft.com/office/powerpoint/2010/main" val="3158398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dirty="0"/>
          </a:p>
          <a:p>
            <a:pPr marL="0" indent="0">
              <a:buNone/>
            </a:pPr>
            <a:r>
              <a:rPr lang="nl-BE" dirty="0"/>
              <a:t>Wat verwachten we van jullie tegen volgende maand? </a:t>
            </a:r>
          </a:p>
          <a:p>
            <a:pPr marL="0" indent="0">
              <a:buNone/>
            </a:pPr>
            <a:endParaRPr lang="nl-BE" dirty="0"/>
          </a:p>
          <a:p>
            <a:pPr marL="228600" indent="-228600">
              <a:buAutoNum type="arabicParenR"/>
            </a:pPr>
            <a:r>
              <a:rPr lang="nl-BE" dirty="0"/>
              <a:t>Invullen evaluatie module IPS – ZORO-training is een training die volop in ontwikkeling is. Jullie moeten de evaluatie voor deze module invullen zodat ook wij, de stuurgroep, kunnen leren. </a:t>
            </a:r>
          </a:p>
          <a:p>
            <a:pPr marL="228600" indent="-228600">
              <a:buAutoNum type="arabicParenR"/>
            </a:pPr>
            <a:r>
              <a:rPr lang="nl-BE" dirty="0"/>
              <a:t>Reflectie kennismakingsworkshop: wat deed dit nu net met je? Vragen terug te vinden op portaal</a:t>
            </a:r>
          </a:p>
          <a:p>
            <a:pPr marL="228600" indent="-228600">
              <a:buAutoNum type="arabicParenR"/>
            </a:pPr>
            <a:r>
              <a:rPr lang="nl-BE" dirty="0"/>
              <a:t>Zorgplan: je moet nu wat je leerde toepassen op je eigen casus: maak een </a:t>
            </a:r>
            <a:r>
              <a:rPr lang="nl-BE" dirty="0" err="1"/>
              <a:t>mindmap</a:t>
            </a:r>
            <a:r>
              <a:rPr lang="nl-BE" dirty="0"/>
              <a:t> op – maak hiervoor gebruik van het ICF-model (peperkoeksjabloon) vervolgens vul je samen met je zorgontvanger de doelzoeker in. </a:t>
            </a:r>
          </a:p>
          <a:p>
            <a:pPr marL="0" indent="0">
              <a:buNone/>
            </a:pPr>
            <a:r>
              <a:rPr lang="nl-BE" dirty="0"/>
              <a:t>4) Module TW: ga na wat je eigen mediaprofiel is door de test te maken &amp; vul de vragenlijst in om je persoonlijk doelstelling duidelijk te krijgen. </a:t>
            </a:r>
            <a:r>
              <a:rPr lang="nl-NL" sz="1200" kern="1200" dirty="0">
                <a:solidFill>
                  <a:schemeClr val="tx1"/>
                </a:solidFill>
                <a:effectLst/>
                <a:latin typeface="+mn-lt"/>
                <a:ea typeface="+mn-ea"/>
                <a:cs typeface="+mn-cs"/>
              </a:rPr>
              <a:t>Hiervoor is een pdfdocument beschikbaar op google classroom waar je beide opdrachten in kan terugvinden. </a:t>
            </a:r>
            <a:endParaRPr lang="nl-BE" dirty="0"/>
          </a:p>
          <a:p>
            <a:pPr marL="0" indent="0">
              <a:buNone/>
            </a:pPr>
            <a:endParaRPr lang="nl-BE" dirty="0"/>
          </a:p>
          <a:p>
            <a:pPr marL="0" indent="0">
              <a:buNone/>
            </a:pPr>
            <a:r>
              <a:rPr lang="nl-BE" dirty="0"/>
              <a:t>Belangrijk!! Zorg dat jullie alles uploaden in je portfolio voor de start van je volgende module; je zal je uitgewerkte casus nodig hebben om mee aan de slag te gaan tijdens de volgende modules. </a:t>
            </a:r>
          </a:p>
          <a:p>
            <a:endParaRPr lang="nl-BE" dirty="0"/>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39</a:t>
            </a:fld>
            <a:endParaRPr lang="nl-BE"/>
          </a:p>
        </p:txBody>
      </p:sp>
    </p:spTree>
    <p:extLst>
      <p:ext uri="{BB962C8B-B14F-4D97-AF65-F5344CB8AC3E}">
        <p14:creationId xmlns:p14="http://schemas.microsoft.com/office/powerpoint/2010/main" val="355328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Als trainer stuur je in de chat de link naar de eigen gemaakte </a:t>
            </a:r>
            <a:r>
              <a:rPr lang="nl-BE" dirty="0" err="1">
                <a:cs typeface="Calibri"/>
              </a:rPr>
              <a:t>mentimeter</a:t>
            </a:r>
            <a:r>
              <a:rPr lang="nl-BE" dirty="0">
                <a:cs typeface="Calibri"/>
              </a:rPr>
              <a:t> met code. Je zorgt ervoor dat de deelnemers antwoorden op de vraag: wat neem je mee uit de module interprofessioneel samenwerken?</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40</a:t>
            </a:fld>
            <a:endParaRPr lang="nl-BE"/>
          </a:p>
        </p:txBody>
      </p:sp>
    </p:spTree>
    <p:extLst>
      <p:ext uri="{BB962C8B-B14F-4D97-AF65-F5344CB8AC3E}">
        <p14:creationId xmlns:p14="http://schemas.microsoft.com/office/powerpoint/2010/main" val="2012757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vragen kan je steeds terecht bij onze projectcoördinator. Zij zal jullie vragen doorsturen naar de juiste persoon.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42</a:t>
            </a:fld>
            <a:endParaRPr lang="nl-BE"/>
          </a:p>
        </p:txBody>
      </p:sp>
    </p:spTree>
    <p:extLst>
      <p:ext uri="{BB962C8B-B14F-4D97-AF65-F5344CB8AC3E}">
        <p14:creationId xmlns:p14="http://schemas.microsoft.com/office/powerpoint/2010/main" val="1954961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44</a:t>
            </a:fld>
            <a:endParaRPr lang="nl-BE"/>
          </a:p>
        </p:txBody>
      </p:sp>
    </p:spTree>
    <p:extLst>
      <p:ext uri="{BB962C8B-B14F-4D97-AF65-F5344CB8AC3E}">
        <p14:creationId xmlns:p14="http://schemas.microsoft.com/office/powerpoint/2010/main" val="1449661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Extra informatie ICF  - meenemen naar TTT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45</a:t>
            </a:fld>
            <a:endParaRPr lang="nl-BE"/>
          </a:p>
        </p:txBody>
      </p:sp>
    </p:spTree>
    <p:extLst>
      <p:ext uri="{BB962C8B-B14F-4D97-AF65-F5344CB8AC3E}">
        <p14:creationId xmlns:p14="http://schemas.microsoft.com/office/powerpoint/2010/main" val="134559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6</a:t>
            </a:fld>
            <a:endParaRPr lang="nl-BE"/>
          </a:p>
        </p:txBody>
      </p:sp>
    </p:spTree>
    <p:extLst>
      <p:ext uri="{BB962C8B-B14F-4D97-AF65-F5344CB8AC3E}">
        <p14:creationId xmlns:p14="http://schemas.microsoft.com/office/powerpoint/2010/main" val="74220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Vermeld dat deze module gebaseerd is op het rapport van ZORO en het handboek van leren interprofessioneel samenwerken in de gezondheidszorg.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7</a:t>
            </a:fld>
            <a:endParaRPr lang="nl-BE"/>
          </a:p>
        </p:txBody>
      </p:sp>
    </p:spTree>
    <p:extLst>
      <p:ext uri="{BB962C8B-B14F-4D97-AF65-F5344CB8AC3E}">
        <p14:creationId xmlns:p14="http://schemas.microsoft.com/office/powerpoint/2010/main" val="65904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txBox="1">
            <a:spLocks noGrp="1"/>
          </p:cNvSpPr>
          <p:nvPr>
            <p:ph type="body" sz="quarter" idx="1"/>
          </p:nvPr>
        </p:nvSpPr>
        <p:spPr/>
        <p:txBody>
          <a:bodyPr/>
          <a:lstStyle/>
          <a:p>
            <a:pPr lvl="0">
              <a:spcAft>
                <a:spcPts val="600"/>
              </a:spcAft>
            </a:pPr>
            <a:r>
              <a:rPr lang="nl-NL" sz="1800" dirty="0">
                <a:latin typeface="Encode Sans"/>
                <a:cs typeface="Times New Roman" pitchFamily="18"/>
              </a:rPr>
              <a:t>Wedstrijd! Beeldmateriaal met de meeste </a:t>
            </a:r>
            <a:r>
              <a:rPr lang="nl-NL" sz="1800" dirty="0" err="1">
                <a:latin typeface="Encode Sans"/>
                <a:cs typeface="Times New Roman" pitchFamily="18"/>
              </a:rPr>
              <a:t>likes</a:t>
            </a:r>
            <a:r>
              <a:rPr lang="nl-NL" sz="1800" dirty="0">
                <a:latin typeface="Encode Sans"/>
                <a:cs typeface="Times New Roman" pitchFamily="18"/>
              </a:rPr>
              <a:t>/reacties, of het meest originele beeldmateriaal wint een prijs (verrassingspakket)!</a:t>
            </a:r>
          </a:p>
          <a:p>
            <a:pPr lvl="0">
              <a:spcAft>
                <a:spcPts val="600"/>
              </a:spcAft>
            </a:pPr>
            <a:r>
              <a:rPr lang="nl-NL" sz="1800" dirty="0">
                <a:latin typeface="Encode Sans"/>
                <a:cs typeface="Times New Roman" pitchFamily="18"/>
              </a:rPr>
              <a:t>Voorwaarde: post iets over de ZORO-training op één van de 4 </a:t>
            </a:r>
            <a:r>
              <a:rPr lang="nl-NL" sz="1800" dirty="0" err="1">
                <a:latin typeface="Encode Sans"/>
                <a:cs typeface="Times New Roman" pitchFamily="18"/>
              </a:rPr>
              <a:t>social</a:t>
            </a:r>
            <a:r>
              <a:rPr lang="nl-NL" sz="1800" dirty="0">
                <a:latin typeface="Encode Sans"/>
                <a:cs typeface="Times New Roman" pitchFamily="18"/>
              </a:rPr>
              <a:t> media kanalen, met #ZOROtraining, en zet je post openbaar (Instagram, Facebook, Twitter, LinkedIn)</a:t>
            </a:r>
          </a:p>
          <a:p>
            <a:pPr lvl="0">
              <a:spcAft>
                <a:spcPts val="600"/>
              </a:spcAft>
            </a:pPr>
            <a:r>
              <a:rPr lang="nl-NL" sz="1800" dirty="0">
                <a:latin typeface="Encode Sans"/>
                <a:cs typeface="Times New Roman" pitchFamily="18"/>
              </a:rPr>
              <a:t>Aan het einde van de training wordt de winnaar gekozen.</a:t>
            </a:r>
          </a:p>
          <a:p>
            <a:pPr lvl="0">
              <a:spcAft>
                <a:spcPts val="600"/>
              </a:spcAft>
            </a:pPr>
            <a:endParaRPr lang="nl-NL" sz="1800" dirty="0">
              <a:latin typeface="Encode Sans"/>
              <a:cs typeface="Times New Roman" pitchFamily="18"/>
            </a:endParaRPr>
          </a:p>
          <a:p>
            <a:pPr lvl="0">
              <a:spcAft>
                <a:spcPts val="600"/>
              </a:spcAft>
            </a:pPr>
            <a:r>
              <a:rPr lang="nl-NL" sz="1800" dirty="0">
                <a:latin typeface="Encode Sans"/>
                <a:cs typeface="Times New Roman" pitchFamily="18"/>
              </a:rPr>
              <a:t>Liever niet posten op sociale media? Bezorg je beeldmateriaal aan de trainers of via de ZORO-classroom. Telt niet mee voor de wedstrijd, maar helpt ons ook om te mogen gebruiken in communicaties.</a:t>
            </a:r>
          </a:p>
          <a:p>
            <a:pPr lvl="0">
              <a:spcAft>
                <a:spcPts val="600"/>
              </a:spcAft>
            </a:pPr>
            <a:endParaRPr lang="nl-NL" sz="1800" dirty="0">
              <a:latin typeface="Encode Sans"/>
              <a:cs typeface="Times New Roman" pitchFamily="18"/>
            </a:endParaRPr>
          </a:p>
          <a:p>
            <a:pPr lvl="0">
              <a:spcAft>
                <a:spcPts val="600"/>
              </a:spcAft>
            </a:pPr>
            <a:r>
              <a:rPr lang="nl-NL" sz="1800" dirty="0">
                <a:latin typeface="Encode Sans"/>
                <a:cs typeface="Times New Roman" pitchFamily="18"/>
              </a:rPr>
              <a:t>Waarom? Omdat dit de eerste editie van deze training is, willen we graag beeldmateriaal verzamelen. Neem dus gerust foto’s of filmpjes van de sessies, selfies tijdens het werken aan de opdrachten, en screenshots van jullie online discussies en post deze op sociale media. Opgelet: zorg dat je toestemming hebt van de personen die op beeld te zien zijn!</a:t>
            </a:r>
            <a:endParaRPr lang="nl-BE" dirty="0"/>
          </a:p>
        </p:txBody>
      </p:sp>
      <p:sp>
        <p:nvSpPr>
          <p:cNvPr id="4" name="Tijdelijke aanduiding voor dia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289B9BE6-64C6-49B4-8135-B7A81A30FB38}"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nl-BE"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Tutor:</a:t>
            </a:r>
          </a:p>
          <a:p>
            <a:r>
              <a:rPr lang="nl-BE" dirty="0" smtClean="0"/>
              <a:t>Je speelt het filmpje af – stelt vragen – pikt in op de antwoorden – nu kijken wat dat betekent – Wij geven de antwoorden – misschien zie je nu nog meer?  filmpje opnieuw afspelen – dan theorie</a:t>
            </a:r>
          </a:p>
          <a:p>
            <a:endParaRPr lang="nl-BE" dirty="0" smtClean="0"/>
          </a:p>
          <a:p>
            <a:r>
              <a:rPr lang="nl-BE" dirty="0" smtClean="0"/>
              <a:t>Methode: </a:t>
            </a:r>
          </a:p>
          <a:p>
            <a:endParaRPr lang="nl-BE" dirty="0" smtClean="0"/>
          </a:p>
          <a:p>
            <a:endParaRPr lang="nl-BE" dirty="0" smtClean="0"/>
          </a:p>
          <a:p>
            <a:r>
              <a:rPr lang="nl-BE" dirty="0" smtClean="0"/>
              <a:t>Vragen die gesteld worden na het bekijken van de film:</a:t>
            </a:r>
          </a:p>
          <a:p>
            <a:pPr marL="228600" indent="-228600">
              <a:buFont typeface="+mj-lt"/>
              <a:buAutoNum type="arabicPeriod"/>
            </a:pPr>
            <a:r>
              <a:rPr lang="nl-BE" dirty="0" smtClean="0"/>
              <a:t>Wat hebben jullie gezien? </a:t>
            </a:r>
          </a:p>
          <a:p>
            <a:pPr marL="228600" indent="-228600">
              <a:buFont typeface="+mj-lt"/>
              <a:buAutoNum type="arabicPeriod"/>
            </a:pPr>
            <a:r>
              <a:rPr lang="nl-BE" dirty="0" smtClean="0"/>
              <a:t>Wat zou dit kunnen betekenen? </a:t>
            </a:r>
          </a:p>
          <a:p>
            <a:pPr marL="228600" indent="-228600">
              <a:buFont typeface="+mj-lt"/>
              <a:buAutoNum type="arabicPeriod"/>
            </a:pPr>
            <a:r>
              <a:rPr lang="nl-BE" dirty="0" smtClean="0"/>
              <a:t>Wat van samenwerken herken je hierin?</a:t>
            </a:r>
          </a:p>
          <a:p>
            <a:pPr marL="228600" indent="-228600">
              <a:buFont typeface="+mj-lt"/>
              <a:buAutoNum type="arabicPeriod"/>
            </a:pPr>
            <a:r>
              <a:rPr lang="nl-BE" dirty="0" smtClean="0"/>
              <a:t>Welke rollen heb je gezien?</a:t>
            </a:r>
          </a:p>
          <a:p>
            <a:pPr marL="228600" indent="-228600">
              <a:buFont typeface="+mj-lt"/>
              <a:buAutoNum type="arabicPeriod"/>
            </a:pPr>
            <a:r>
              <a:rPr lang="nl-BE" dirty="0" smtClean="0"/>
              <a:t>Hoe heeft de leider zich gedragen?</a:t>
            </a:r>
          </a:p>
          <a:p>
            <a:pPr marL="228600" indent="-228600">
              <a:buFont typeface="+mj-lt"/>
              <a:buAutoNum type="arabicPeriod"/>
            </a:pPr>
            <a:r>
              <a:rPr lang="nl-BE" dirty="0" smtClean="0"/>
              <a:t>Had het team veel instructies nodig om in actie te treden?</a:t>
            </a:r>
          </a:p>
          <a:p>
            <a:pPr marL="0" indent="0">
              <a:buFont typeface="+mj-lt"/>
              <a:buNone/>
            </a:pPr>
            <a:endParaRPr lang="nl-BE" dirty="0" smtClean="0"/>
          </a:p>
          <a:p>
            <a:pPr marL="0" indent="0">
              <a:buFont typeface="+mj-lt"/>
              <a:buNone/>
            </a:pPr>
            <a:r>
              <a:rPr lang="nl-BE" dirty="0" smtClean="0"/>
              <a:t>Conclusie: door naar een kort fragment te kijken, zie je heel veel onuitgesproken voorbereiding die eraan vooraf gegaan is. Het doel van deze ZORO-opleiding is, dat jullie na verloop van tijd ZORO-zorg op een automatische manier kan aanbieden. ( Je moet niet meer nadenken over de vier competenties, je doet ze gewoon, je gedraagt je ernaar.) </a:t>
            </a:r>
          </a:p>
          <a:p>
            <a:pPr marL="228600" indent="-228600">
              <a:buFont typeface="+mj-lt"/>
              <a:buAutoNum type="arabicPeriod"/>
            </a:pP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471BD751-DAB5-4C0A-9E2D-28A45F6D50B1}" type="slidenum">
              <a:rPr lang="nl-BE" smtClean="0"/>
              <a:t>10</a:t>
            </a:fld>
            <a:endParaRPr lang="nl-BE"/>
          </a:p>
        </p:txBody>
      </p:sp>
    </p:spTree>
    <p:extLst>
      <p:ext uri="{BB962C8B-B14F-4D97-AF65-F5344CB8AC3E}">
        <p14:creationId xmlns:p14="http://schemas.microsoft.com/office/powerpoint/2010/main" val="119692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https://www.youtube.com/watch?v=Jors-Q8M5SI</a:t>
            </a:r>
            <a:endParaRPr lang="nl-BE" dirty="0"/>
          </a:p>
        </p:txBody>
      </p:sp>
      <p:sp>
        <p:nvSpPr>
          <p:cNvPr id="4" name="Tijdelijke aanduiding voor dianummer 3"/>
          <p:cNvSpPr>
            <a:spLocks noGrp="1"/>
          </p:cNvSpPr>
          <p:nvPr>
            <p:ph type="sldNum" sz="quarter" idx="10"/>
          </p:nvPr>
        </p:nvSpPr>
        <p:spPr/>
        <p:txBody>
          <a:bodyPr/>
          <a:lstStyle/>
          <a:p>
            <a:fld id="{471BD751-DAB5-4C0A-9E2D-28A45F6D50B1}" type="slidenum">
              <a:rPr lang="nl-BE" smtClean="0"/>
              <a:t>11</a:t>
            </a:fld>
            <a:endParaRPr lang="nl-BE"/>
          </a:p>
        </p:txBody>
      </p:sp>
    </p:spTree>
    <p:extLst>
      <p:ext uri="{BB962C8B-B14F-4D97-AF65-F5344CB8AC3E}">
        <p14:creationId xmlns:p14="http://schemas.microsoft.com/office/powerpoint/2010/main" val="222609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Kan jij een voorbeeld geven van </a:t>
            </a:r>
            <a:r>
              <a:rPr lang="nl-BE" dirty="0" err="1"/>
              <a:t>multiprofessioneel</a:t>
            </a:r>
            <a:r>
              <a:rPr lang="nl-BE" dirty="0"/>
              <a:t> en interprofessioneel samenwerken? Kan jij het verschil in je eigen woorden uitleggen? </a:t>
            </a:r>
          </a:p>
          <a:p>
            <a:r>
              <a:rPr lang="nl-BE" dirty="0"/>
              <a:t>Werk jij in je team </a:t>
            </a:r>
            <a:r>
              <a:rPr lang="nl-BE" dirty="0" err="1"/>
              <a:t>multi</a:t>
            </a:r>
            <a:r>
              <a:rPr lang="nl-BE" dirty="0"/>
              <a:t> of interprofessioneel ? </a:t>
            </a:r>
          </a:p>
        </p:txBody>
      </p:sp>
      <p:sp>
        <p:nvSpPr>
          <p:cNvPr id="4" name="Tijdelijke aanduiding voor dianummer 3"/>
          <p:cNvSpPr>
            <a:spLocks noGrp="1"/>
          </p:cNvSpPr>
          <p:nvPr>
            <p:ph type="sldNum" sz="quarter" idx="5"/>
          </p:nvPr>
        </p:nvSpPr>
        <p:spPr/>
        <p:txBody>
          <a:bodyPr/>
          <a:lstStyle/>
          <a:p>
            <a:fld id="{471BD751-DAB5-4C0A-9E2D-28A45F6D50B1}" type="slidenum">
              <a:rPr lang="nl-BE" smtClean="0"/>
              <a:t>12</a:t>
            </a:fld>
            <a:endParaRPr lang="nl-BE"/>
          </a:p>
        </p:txBody>
      </p:sp>
    </p:spTree>
    <p:extLst>
      <p:ext uri="{BB962C8B-B14F-4D97-AF65-F5344CB8AC3E}">
        <p14:creationId xmlns:p14="http://schemas.microsoft.com/office/powerpoint/2010/main" val="44753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8" name="Rechthoek 7"/>
          <p:cNvSpPr/>
          <p:nvPr/>
        </p:nvSpPr>
        <p:spPr>
          <a:xfrm>
            <a:off x="0" y="0"/>
            <a:ext cx="12192000"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122363"/>
            <a:ext cx="9144000" cy="2387600"/>
          </a:xfrm>
        </p:spPr>
        <p:txBody>
          <a:bodyPr anchor="b">
            <a:normAutofit/>
          </a:bodyPr>
          <a:lstStyle>
            <a:lvl1pPr algn="ctr">
              <a:defRPr sz="4800" b="1" i="0">
                <a:solidFill>
                  <a:schemeClr val="bg1"/>
                </a:solidFill>
                <a:latin typeface="Encode Sans" charset="0"/>
                <a:ea typeface="Encode Sans" charset="0"/>
                <a:cs typeface="Encode Sans" charset="0"/>
              </a:defRPr>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normAutofit/>
          </a:bodyPr>
          <a:lstStyle>
            <a:lvl1pPr marL="0" indent="0" algn="ctr">
              <a:buNone/>
              <a:defRPr sz="2400" b="0" i="0">
                <a:solidFill>
                  <a:schemeClr val="bg1"/>
                </a:solidFill>
                <a:latin typeface="Encode Sans Light" charset="0"/>
                <a:ea typeface="Encode Sans Light" charset="0"/>
                <a:cs typeface="Encode Sans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grpSp>
        <p:nvGrpSpPr>
          <p:cNvPr id="20" name="Groeperen 19"/>
          <p:cNvGrpSpPr/>
          <p:nvPr/>
        </p:nvGrpSpPr>
        <p:grpSpPr>
          <a:xfrm>
            <a:off x="3957077" y="5870817"/>
            <a:ext cx="4289149" cy="783607"/>
            <a:chOff x="4922978" y="5737800"/>
            <a:chExt cx="4926240" cy="900000"/>
          </a:xfrm>
        </p:grpSpPr>
        <p:grpSp>
          <p:nvGrpSpPr>
            <p:cNvPr id="18" name="Groeperen 17"/>
            <p:cNvGrpSpPr/>
            <p:nvPr/>
          </p:nvGrpSpPr>
          <p:grpSpPr>
            <a:xfrm>
              <a:off x="4922978" y="5737800"/>
              <a:ext cx="2346043" cy="900000"/>
              <a:chOff x="5171467" y="5707820"/>
              <a:chExt cx="2346043" cy="900000"/>
            </a:xfrm>
          </p:grpSpPr>
          <p:pic>
            <p:nvPicPr>
              <p:cNvPr id="15" name="Afbeelding 14"/>
              <p:cNvPicPr>
                <a:picLocks noChangeAspect="1"/>
              </p:cNvPicPr>
              <p:nvPr/>
            </p:nvPicPr>
            <p:blipFill rotWithShape="1">
              <a:blip r:embed="rId2" cstate="hqprint">
                <a:extLst>
                  <a:ext uri="{28A0092B-C50C-407E-A947-70E740481C1C}">
                    <a14:useLocalDpi xmlns:a14="http://schemas.microsoft.com/office/drawing/2010/main" val="0"/>
                  </a:ext>
                </a:extLst>
              </a:blip>
              <a:srcRect t="6420" b="6156"/>
              <a:stretch/>
            </p:blipFill>
            <p:spPr>
              <a:xfrm>
                <a:off x="5171467" y="5707820"/>
                <a:ext cx="1029465"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363016" y="5707820"/>
                <a:ext cx="1154494" cy="900000"/>
              </a:xfrm>
              <a:prstGeom prst="rect">
                <a:avLst/>
              </a:prstGeom>
            </p:spPr>
          </p:pic>
        </p:grpSp>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232" y="5810363"/>
              <a:ext cx="2334986" cy="754873"/>
            </a:xfrm>
            <a:prstGeom prst="rect">
              <a:avLst/>
            </a:prstGeom>
          </p:spPr>
        </p:pic>
      </p:grpSp>
    </p:spTree>
    <p:extLst>
      <p:ext uri="{BB962C8B-B14F-4D97-AF65-F5344CB8AC3E}">
        <p14:creationId xmlns:p14="http://schemas.microsoft.com/office/powerpoint/2010/main" val="158037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2 kolommen 2">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eren 12"/>
          <p:cNvGrpSpPr/>
          <p:nvPr/>
        </p:nvGrpSpPr>
        <p:grpSpPr>
          <a:xfrm>
            <a:off x="10061047" y="5808383"/>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5" name="Afbeelding 14"/>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370063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met afbeelding 1">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grpSp>
        <p:nvGrpSpPr>
          <p:cNvPr id="8" name="Groeperen 7"/>
          <p:cNvGrpSpPr/>
          <p:nvPr/>
        </p:nvGrpSpPr>
        <p:grpSpPr>
          <a:xfrm>
            <a:off x="-1" y="0"/>
            <a:ext cx="12192001" cy="6858000"/>
            <a:chOff x="-1" y="0"/>
            <a:chExt cx="12192001" cy="6858000"/>
          </a:xfrm>
        </p:grpSpPr>
        <p:sp>
          <p:nvSpPr>
            <p:cNvPr id="9" name="Rechthoek 8"/>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06843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met afbeelding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spTree>
    <p:extLst>
      <p:ext uri="{BB962C8B-B14F-4D97-AF65-F5344CB8AC3E}">
        <p14:creationId xmlns:p14="http://schemas.microsoft.com/office/powerpoint/2010/main" val="1601301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met afbeelding 3">
    <p:spTree>
      <p:nvGrpSpPr>
        <p:cNvPr id="1" name=""/>
        <p:cNvGrpSpPr/>
        <p:nvPr/>
      </p:nvGrpSpPr>
      <p:grpSpPr>
        <a:xfrm>
          <a:off x="0" y="0"/>
          <a:ext cx="0" cy="0"/>
          <a:chOff x="0" y="0"/>
          <a:chExt cx="0" cy="0"/>
        </a:xfrm>
      </p:grpSpPr>
      <p:sp>
        <p:nvSpPr>
          <p:cNvPr id="10" name="Titel 1"/>
          <p:cNvSpPr>
            <a:spLocks noGrp="1"/>
          </p:cNvSpPr>
          <p:nvPr>
            <p:ph type="title"/>
          </p:nvPr>
        </p:nvSpPr>
        <p:spPr>
          <a:xfrm>
            <a:off x="3192087"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3192087"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0" y="0"/>
            <a:ext cx="2768138" cy="6858000"/>
          </a:xfrm>
        </p:spPr>
        <p:txBody>
          <a:bodyPr/>
          <a:lstStyle/>
          <a:p>
            <a:r>
              <a:rPr lang="nl-NL"/>
              <a:t>Klik op het pictogram als u een afbeelding wilt toevoegen</a:t>
            </a:r>
          </a:p>
        </p:txBody>
      </p:sp>
    </p:spTree>
    <p:extLst>
      <p:ext uri="{BB962C8B-B14F-4D97-AF65-F5344CB8AC3E}">
        <p14:creationId xmlns:p14="http://schemas.microsoft.com/office/powerpoint/2010/main" val="2689575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met afbeelding 4">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9423862" y="0"/>
            <a:ext cx="2768138" cy="6858000"/>
          </a:xfrm>
        </p:spPr>
        <p:txBody>
          <a:bodyPr/>
          <a:lstStyle/>
          <a:p>
            <a:r>
              <a:rPr lang="nl-NL"/>
              <a:t>Klik op het pictogram als u een afbeelding wilt toevoegen</a:t>
            </a:r>
          </a:p>
        </p:txBody>
      </p:sp>
      <p:sp>
        <p:nvSpPr>
          <p:cNvPr id="10" name="Titel 1"/>
          <p:cNvSpPr>
            <a:spLocks noGrp="1"/>
          </p:cNvSpPr>
          <p:nvPr>
            <p:ph type="title"/>
          </p:nvPr>
        </p:nvSpPr>
        <p:spPr>
          <a:xfrm>
            <a:off x="714899"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714899"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326864"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340110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0" y="0"/>
            <a:ext cx="12192000" cy="6858000"/>
          </a:xfrm>
        </p:spPr>
        <p:txBody>
          <a:bodyPr/>
          <a:lstStyle/>
          <a:p>
            <a:r>
              <a:rPr lang="nl-NL"/>
              <a:t>Klik op het pictogram als u een afbeelding wilt toevoegen</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560535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2 kolommen met titeltjes 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3"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1979028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2 kolommen met titeltjes 2">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grpSp>
        <p:nvGrpSpPr>
          <p:cNvPr id="14" name="Groeperen 13"/>
          <p:cNvGrpSpPr/>
          <p:nvPr/>
        </p:nvGrpSpPr>
        <p:grpSpPr>
          <a:xfrm>
            <a:off x="-1" y="0"/>
            <a:ext cx="12192001" cy="6858000"/>
            <a:chOff x="-1" y="0"/>
            <a:chExt cx="12192001" cy="6858000"/>
          </a:xfrm>
        </p:grpSpPr>
        <p:sp>
          <p:nvSpPr>
            <p:cNvPr id="15" name="Rechthoek 14"/>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3857912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o's blauw">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6148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s wit">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912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702588"/>
            <a:ext cx="7974957" cy="1325563"/>
          </a:xfrm>
        </p:spPr>
        <p:txBody>
          <a:bodyPr>
            <a:noAutofit/>
          </a:bodyPr>
          <a:lstStyle>
            <a:lvl1pPr algn="ctr">
              <a:defRPr sz="4800" b="1" i="0" baseline="0">
                <a:latin typeface="Encode Sans" charset="0"/>
                <a:ea typeface="Encode Sans" charset="0"/>
                <a:cs typeface="Encode Sans" charset="0"/>
              </a:defRPr>
            </a:lvl1pPr>
          </a:lstStyle>
          <a:p>
            <a:r>
              <a:rPr lang="nl-NL"/>
              <a:t>Voeg hier je tussentitel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3795852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0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fld id="{2913419C-5C28-42FB-A15F-1EF0790DF854}" type="datetimeFigureOut">
              <a:rPr lang="nl-BE" altLang="nl-BE"/>
              <a:pPr/>
              <a:t>7/10/2022</a:t>
            </a:fld>
            <a:endParaRPr lang="nl-BE" alt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fld id="{603AD84C-151F-4280-BB90-3EBD37B605F0}" type="slidenum">
              <a:rPr lang="nl-BE" altLang="nl-BE"/>
              <a:pPr/>
              <a:t>‹nr.›</a:t>
            </a:fld>
            <a:endParaRPr lang="nl-BE" altLang="nl-BE"/>
          </a:p>
        </p:txBody>
      </p:sp>
      <p:pic>
        <p:nvPicPr>
          <p:cNvPr id="8" name="Afbeelding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2201" b="13251"/>
          <a:stretch/>
        </p:blipFill>
        <p:spPr>
          <a:xfrm>
            <a:off x="9950553" y="50039"/>
            <a:ext cx="2083983" cy="1146936"/>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024563"/>
            <a:ext cx="12216000" cy="835079"/>
          </a:xfrm>
          <a:prstGeom prst="rect">
            <a:avLst/>
          </a:prstGeom>
        </p:spPr>
      </p:pic>
    </p:spTree>
    <p:extLst>
      <p:ext uri="{BB962C8B-B14F-4D97-AF65-F5344CB8AC3E}">
        <p14:creationId xmlns:p14="http://schemas.microsoft.com/office/powerpoint/2010/main" val="63385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ussentitel 2">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8" name="Groeperen 7"/>
          <p:cNvGrpSpPr/>
          <p:nvPr/>
        </p:nvGrpSpPr>
        <p:grpSpPr>
          <a:xfrm>
            <a:off x="10188498" y="288224"/>
            <a:ext cx="1724270" cy="661473"/>
            <a:chOff x="4922979" y="5557362"/>
            <a:chExt cx="2346041" cy="900000"/>
          </a:xfrm>
        </p:grpSpPr>
        <p:pic>
          <p:nvPicPr>
            <p:cNvPr id="9" name="Afbeelding 8"/>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0" name="Afbeelding 9"/>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22835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371851"/>
            <a:ext cx="7974957" cy="1325563"/>
          </a:xfrm>
        </p:spPr>
        <p:txBody>
          <a:bodyPr>
            <a:noAutofit/>
          </a:bodyPr>
          <a:lstStyle>
            <a:lvl1pPr algn="ctr">
              <a:defRPr sz="4000" b="1" i="0" baseline="0">
                <a:latin typeface="Encode Sans" charset="0"/>
                <a:ea typeface="Encode Sans" charset="0"/>
                <a:cs typeface="Encode Sans" charset="0"/>
              </a:defRPr>
            </a:lvl1pPr>
          </a:lstStyle>
          <a:p>
            <a:r>
              <a:rPr lang="nl-NL"/>
              <a:t>Voeg hier je quote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2" name="Tijdelijke aanduiding voor tekst 11"/>
          <p:cNvSpPr>
            <a:spLocks noGrp="1"/>
          </p:cNvSpPr>
          <p:nvPr>
            <p:ph type="body" sz="quarter" idx="10" hasCustomPrompt="1"/>
          </p:nvPr>
        </p:nvSpPr>
        <p:spPr>
          <a:xfrm>
            <a:off x="2993189" y="3956426"/>
            <a:ext cx="6532562" cy="965200"/>
          </a:xfrm>
        </p:spPr>
        <p:txBody>
          <a:bodyPr>
            <a:normAutofit/>
          </a:bodyPr>
          <a:lstStyle>
            <a:lvl1pPr algn="ctr">
              <a:defRPr sz="2400" baseline="0">
                <a:solidFill>
                  <a:schemeClr val="bg1">
                    <a:lumMod val="50000"/>
                  </a:schemeClr>
                </a:solidFill>
              </a:defRPr>
            </a:lvl1pPr>
          </a:lstStyle>
          <a:p>
            <a:pPr lvl="0"/>
            <a:r>
              <a:rPr lang="nl-NL"/>
              <a:t>Voeg hier de auteur van je quote in</a:t>
            </a:r>
          </a:p>
        </p:txBody>
      </p:sp>
    </p:spTree>
    <p:extLst>
      <p:ext uri="{BB962C8B-B14F-4D97-AF65-F5344CB8AC3E}">
        <p14:creationId xmlns:p14="http://schemas.microsoft.com/office/powerpoint/2010/main" val="140362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p:spTree>
      <p:nvGrpSpPr>
        <p:cNvPr id="1" name=""/>
        <p:cNvGrpSpPr/>
        <p:nvPr/>
      </p:nvGrpSpPr>
      <p:grpSpPr>
        <a:xfrm>
          <a:off x="0" y="0"/>
          <a:ext cx="0" cy="0"/>
          <a:chOff x="0" y="0"/>
          <a:chExt cx="0" cy="0"/>
        </a:xfrm>
      </p:grpSpPr>
      <p:sp>
        <p:nvSpPr>
          <p:cNvPr id="2" name="Titel 1"/>
          <p:cNvSpPr>
            <a:spLocks noGrp="1"/>
          </p:cNvSpPr>
          <p:nvPr>
            <p:ph type="title"/>
          </p:nvPr>
        </p:nvSpPr>
        <p:spPr>
          <a:xfrm>
            <a:off x="838199" y="523081"/>
            <a:ext cx="10515600" cy="1325563"/>
          </a:xfrm>
        </p:spPr>
        <p:txBody>
          <a:bodyPr/>
          <a:lstStyle/>
          <a:p>
            <a:r>
              <a:rPr lang="nl-NL"/>
              <a:t>Klik om stijl te bewerken</a:t>
            </a:r>
          </a:p>
        </p:txBody>
      </p:sp>
      <p:sp>
        <p:nvSpPr>
          <p:cNvPr id="3"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eren 10"/>
          <p:cNvGrpSpPr/>
          <p:nvPr/>
        </p:nvGrpSpPr>
        <p:grpSpPr>
          <a:xfrm>
            <a:off x="10061047" y="5808383"/>
            <a:ext cx="1724270" cy="661473"/>
            <a:chOff x="4922979" y="5557362"/>
            <a:chExt cx="2346041" cy="900000"/>
          </a:xfrm>
        </p:grpSpPr>
        <p:pic>
          <p:nvPicPr>
            <p:cNvPr id="12" name="Afbeelding 11"/>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3" name="Afbeelding 12"/>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81764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36754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3">
    <p:spTree>
      <p:nvGrpSpPr>
        <p:cNvPr id="1" name=""/>
        <p:cNvGrpSpPr/>
        <p:nvPr/>
      </p:nvGrpSpPr>
      <p:grpSpPr>
        <a:xfrm>
          <a:off x="0" y="0"/>
          <a:ext cx="0" cy="0"/>
          <a:chOff x="0" y="0"/>
          <a:chExt cx="0" cy="0"/>
        </a:xfrm>
      </p:grpSpPr>
      <p:sp>
        <p:nvSpPr>
          <p:cNvPr id="10" name="Titel 1"/>
          <p:cNvSpPr>
            <a:spLocks noGrp="1"/>
          </p:cNvSpPr>
          <p:nvPr>
            <p:ph type="title"/>
          </p:nvPr>
        </p:nvSpPr>
        <p:spPr>
          <a:xfrm>
            <a:off x="2444135" y="523081"/>
            <a:ext cx="8916920" cy="1325563"/>
          </a:xfrm>
        </p:spPr>
        <p:txBody>
          <a:bodyPr/>
          <a:lstStyle/>
          <a:p>
            <a:r>
              <a:rPr lang="nl-NL"/>
              <a:t>Klik om stijl te bewerken</a:t>
            </a:r>
          </a:p>
        </p:txBody>
      </p:sp>
      <p:sp>
        <p:nvSpPr>
          <p:cNvPr id="11" name="Tijdelijke aanduiding voor inhoud 2"/>
          <p:cNvSpPr>
            <a:spLocks noGrp="1"/>
          </p:cNvSpPr>
          <p:nvPr>
            <p:ph idx="1"/>
          </p:nvPr>
        </p:nvSpPr>
        <p:spPr>
          <a:xfrm>
            <a:off x="2443942" y="1983581"/>
            <a:ext cx="890985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Rechthoek 1"/>
          <p:cNvSpPr/>
          <p:nvPr/>
        </p:nvSpPr>
        <p:spPr>
          <a:xfrm>
            <a:off x="0"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467543"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Tree>
    <p:extLst>
      <p:ext uri="{BB962C8B-B14F-4D97-AF65-F5344CB8AC3E}">
        <p14:creationId xmlns:p14="http://schemas.microsoft.com/office/powerpoint/2010/main" val="202248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kst 3">
    <p:spTree>
      <p:nvGrpSpPr>
        <p:cNvPr id="1" name=""/>
        <p:cNvGrpSpPr/>
        <p:nvPr/>
      </p:nvGrpSpPr>
      <p:grpSpPr>
        <a:xfrm>
          <a:off x="0" y="0"/>
          <a:ext cx="0" cy="0"/>
          <a:chOff x="0" y="0"/>
          <a:chExt cx="0" cy="0"/>
        </a:xfrm>
      </p:grpSpPr>
      <p:sp>
        <p:nvSpPr>
          <p:cNvPr id="2" name="Rechthoek 1"/>
          <p:cNvSpPr/>
          <p:nvPr/>
        </p:nvSpPr>
        <p:spPr>
          <a:xfrm>
            <a:off x="10324386"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10791929"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
        <p:nvSpPr>
          <p:cNvPr id="8" name="Titel 1"/>
          <p:cNvSpPr>
            <a:spLocks noGrp="1"/>
          </p:cNvSpPr>
          <p:nvPr>
            <p:ph type="title"/>
          </p:nvPr>
        </p:nvSpPr>
        <p:spPr>
          <a:xfrm>
            <a:off x="714899" y="523081"/>
            <a:ext cx="8911239" cy="1325563"/>
          </a:xfrm>
        </p:spPr>
        <p:txBody>
          <a:bodyPr/>
          <a:lstStyle/>
          <a:p>
            <a:r>
              <a:rPr lang="nl-NL"/>
              <a:t>Klik om stijl te bewerken</a:t>
            </a:r>
          </a:p>
        </p:txBody>
      </p:sp>
      <p:sp>
        <p:nvSpPr>
          <p:cNvPr id="9" name="Tijdelijke aanduiding voor inhoud 2"/>
          <p:cNvSpPr>
            <a:spLocks noGrp="1"/>
          </p:cNvSpPr>
          <p:nvPr>
            <p:ph idx="1"/>
          </p:nvPr>
        </p:nvSpPr>
        <p:spPr>
          <a:xfrm>
            <a:off x="714899" y="1983581"/>
            <a:ext cx="8911239"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8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2 kolommen 1">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5" name="Groeperen 4"/>
          <p:cNvGrpSpPr/>
          <p:nvPr/>
        </p:nvGrpSpPr>
        <p:grpSpPr>
          <a:xfrm>
            <a:off x="-1" y="0"/>
            <a:ext cx="12192001" cy="6858000"/>
            <a:chOff x="-1" y="0"/>
            <a:chExt cx="12192001" cy="6858000"/>
          </a:xfrm>
        </p:grpSpPr>
        <p:sp>
          <p:nvSpPr>
            <p:cNvPr id="11" name="Rechthoek 10"/>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eren 14"/>
          <p:cNvGrpSpPr/>
          <p:nvPr/>
        </p:nvGrpSpPr>
        <p:grpSpPr>
          <a:xfrm>
            <a:off x="10061047" y="5808383"/>
            <a:ext cx="1724270" cy="661473"/>
            <a:chOff x="4922979" y="5557362"/>
            <a:chExt cx="2346041" cy="900000"/>
          </a:xfrm>
        </p:grpSpPr>
        <p:pic>
          <p:nvPicPr>
            <p:cNvPr id="16" name="Afbeelding 15"/>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68860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Klikken om de titelstijl van het model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33642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Lst>
  <p:txStyles>
    <p:titleStyle>
      <a:lvl1pPr algn="l" defTabSz="914400" rtl="0" eaLnBrk="1" latinLnBrk="0" hangingPunct="1">
        <a:lnSpc>
          <a:spcPct val="90000"/>
        </a:lnSpc>
        <a:spcBef>
          <a:spcPct val="0"/>
        </a:spcBef>
        <a:buNone/>
        <a:defRPr sz="4000" b="1" i="0" kern="1200">
          <a:solidFill>
            <a:srgbClr val="2EBEC5"/>
          </a:solidFill>
          <a:latin typeface="Encode Sans SemiBold" charset="0"/>
          <a:ea typeface="Encode Sans SemiBold" charset="0"/>
          <a:cs typeface="Encode Sans SemiBold" charset="0"/>
        </a:defRPr>
      </a:lvl1pPr>
    </p:titleStyle>
    <p:bodyStyle>
      <a:lvl1pPr marL="0" indent="0" algn="l" defTabSz="914400" rtl="0" eaLnBrk="1" latinLnBrk="0" hangingPunct="1">
        <a:lnSpc>
          <a:spcPct val="90000"/>
        </a:lnSpc>
        <a:spcBef>
          <a:spcPts val="1000"/>
        </a:spcBef>
        <a:buClr>
          <a:srgbClr val="2EBEC5"/>
        </a:buClr>
        <a:buFont typeface="Arial" charset="0"/>
        <a:buNone/>
        <a:tabLst/>
        <a:defRPr sz="2800" b="0" i="0" kern="1200">
          <a:solidFill>
            <a:schemeClr val="tx1"/>
          </a:solidFill>
          <a:latin typeface="Encode Sans" charset="0"/>
          <a:ea typeface="Encode Sans" charset="0"/>
          <a:cs typeface="Encode Sans" charset="0"/>
        </a:defRPr>
      </a:lvl1pPr>
      <a:lvl2pPr marL="808038" indent="-350838" algn="l" defTabSz="914400" rtl="0" eaLnBrk="1" latinLnBrk="0" hangingPunct="1">
        <a:lnSpc>
          <a:spcPct val="90000"/>
        </a:lnSpc>
        <a:spcBef>
          <a:spcPts val="500"/>
        </a:spcBef>
        <a:buClr>
          <a:srgbClr val="2EBEC5"/>
        </a:buClr>
        <a:buFont typeface="Arial" charset="0"/>
        <a:buChar char="•"/>
        <a:tabLst/>
        <a:defRPr sz="2400" b="0" i="0" kern="1200">
          <a:solidFill>
            <a:schemeClr val="tx1"/>
          </a:solidFill>
          <a:latin typeface="Encode Sans" charset="0"/>
          <a:ea typeface="Encode Sans" charset="0"/>
          <a:cs typeface="Encode Sans" charset="0"/>
        </a:defRPr>
      </a:lvl2pPr>
      <a:lvl3pPr marL="1244600" indent="-330200" algn="l" defTabSz="914400" rtl="0" eaLnBrk="1" latinLnBrk="0" hangingPunct="1">
        <a:lnSpc>
          <a:spcPct val="90000"/>
        </a:lnSpc>
        <a:spcBef>
          <a:spcPts val="500"/>
        </a:spcBef>
        <a:buClr>
          <a:srgbClr val="2EBEC5"/>
        </a:buClr>
        <a:buFont typeface="Arial" charset="0"/>
        <a:buChar char="•"/>
        <a:tabLst/>
        <a:defRPr sz="2000" b="0" i="0" kern="1200">
          <a:solidFill>
            <a:schemeClr val="tx1"/>
          </a:solidFill>
          <a:latin typeface="Encode Sans Light" charset="0"/>
          <a:ea typeface="Encode Sans Light" charset="0"/>
          <a:cs typeface="Encode Sans Light" charset="0"/>
        </a:defRPr>
      </a:lvl3pPr>
      <a:lvl4pPr marL="1689100" indent="-317500"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4pPr>
      <a:lvl5pPr marL="2135188" indent="-306388"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jUjtaggsRJ0" TargetMode="Externa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ors-Q8M5S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hyperlink" Target="https://www.youtube.com/watch?v=HEXJice_PcI&amp;t=16s" TargetMode="Externa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youtube.com/watch?v=cjkrWeA9UDI" TargetMode="External"/><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7Y-UfkW6C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8ZJI0rtN3W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iQNfCHtot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eTAMQed5fZ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s://msevp.uantwerpen.be/Mediasite/Play/2c1bd71713a6464184b289a95cb2ee301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rmkZcIbyjP8?start=1&amp;feature=oembed" TargetMode="External"/><Relationship Id="rId5" Type="http://schemas.openxmlformats.org/officeDocument/2006/relationships/image" Target="../media/image43.jpeg"/><Relationship Id="rId4" Type="http://schemas.openxmlformats.org/officeDocument/2006/relationships/hyperlink" Target="https://www.youtube.com/watch?v=rmkZcIbyjP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hyperlink" Target="http://www.mentimeter.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provincieantwerpen.be/content/dam/provant/dese/economie/zorginnovatie/Rapport%20defini%c3%abring%20competenties%20zoro-project%2002.03.2020.pdf"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CBC93-5693-40D5-9B3D-346476D82F2E}"/>
              </a:ext>
            </a:extLst>
          </p:cNvPr>
          <p:cNvSpPr>
            <a:spLocks noGrp="1"/>
          </p:cNvSpPr>
          <p:nvPr>
            <p:ph type="ctrTitle"/>
          </p:nvPr>
        </p:nvSpPr>
        <p:spPr>
          <a:xfrm>
            <a:off x="485775" y="1122363"/>
            <a:ext cx="10998469" cy="2387600"/>
          </a:xfrm>
        </p:spPr>
        <p:txBody>
          <a:bodyPr/>
          <a:lstStyle/>
          <a:p>
            <a:r>
              <a:rPr lang="nl-BE"/>
              <a:t>MODULE 1</a:t>
            </a:r>
            <a:br>
              <a:rPr lang="nl-BE"/>
            </a:br>
            <a:r>
              <a:rPr lang="nl-BE"/>
              <a:t>INTERPROFESSIONEEL SAMENWERKEN</a:t>
            </a:r>
          </a:p>
        </p:txBody>
      </p:sp>
      <p:sp>
        <p:nvSpPr>
          <p:cNvPr id="3" name="Ondertitel 2">
            <a:extLst>
              <a:ext uri="{FF2B5EF4-FFF2-40B4-BE49-F238E27FC236}">
                <a16:creationId xmlns:a16="http://schemas.microsoft.com/office/drawing/2014/main" id="{BBE07CF7-1718-440C-B456-D268529596B8}"/>
              </a:ext>
            </a:extLst>
          </p:cNvPr>
          <p:cNvSpPr>
            <a:spLocks noGrp="1"/>
          </p:cNvSpPr>
          <p:nvPr>
            <p:ph type="subTitle" idx="1"/>
          </p:nvPr>
        </p:nvSpPr>
        <p:spPr>
          <a:xfrm>
            <a:off x="301375" y="4610575"/>
            <a:ext cx="9144000" cy="1655762"/>
          </a:xfrm>
        </p:spPr>
        <p:txBody>
          <a:bodyPr vert="horz" lIns="91440" tIns="45720" rIns="91440" bIns="45720" rtlCol="0" anchor="t">
            <a:normAutofit/>
          </a:bodyPr>
          <a:lstStyle/>
          <a:p>
            <a:pPr algn="l"/>
            <a:endParaRPr lang="nl-BE" i="1" dirty="0"/>
          </a:p>
        </p:txBody>
      </p:sp>
    </p:spTree>
    <p:extLst>
      <p:ext uri="{BB962C8B-B14F-4D97-AF65-F5344CB8AC3E}">
        <p14:creationId xmlns:p14="http://schemas.microsoft.com/office/powerpoint/2010/main" val="29373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sz="quarter" idx="10"/>
          </p:nvPr>
        </p:nvSpPr>
        <p:spPr/>
      </p:sp>
      <p:pic>
        <p:nvPicPr>
          <p:cNvPr id="3" name="jUjtaggsRJ0"/>
          <p:cNvPicPr>
            <a:picLocks noRot="1" noChangeAspect="1"/>
          </p:cNvPicPr>
          <p:nvPr>
            <a:videoFile r:link="rId1"/>
          </p:nvPr>
        </p:nvPicPr>
        <p:blipFill>
          <a:blip r:embed="rId4"/>
          <a:stretch>
            <a:fillRect/>
          </a:stretch>
        </p:blipFill>
        <p:spPr>
          <a:xfrm>
            <a:off x="1168782" y="657440"/>
            <a:ext cx="9260878" cy="5209244"/>
          </a:xfrm>
          <a:prstGeom prst="rect">
            <a:avLst/>
          </a:prstGeom>
        </p:spPr>
      </p:pic>
    </p:spTree>
    <p:extLst>
      <p:ext uri="{BB962C8B-B14F-4D97-AF65-F5344CB8AC3E}">
        <p14:creationId xmlns:p14="http://schemas.microsoft.com/office/powerpoint/2010/main" val="299325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C494E-438E-4E70-9BE5-A95393B36F88}"/>
              </a:ext>
            </a:extLst>
          </p:cNvPr>
          <p:cNvSpPr>
            <a:spLocks noGrp="1"/>
          </p:cNvSpPr>
          <p:nvPr>
            <p:ph type="title"/>
          </p:nvPr>
        </p:nvSpPr>
        <p:spPr>
          <a:xfrm>
            <a:off x="831850" y="1709738"/>
            <a:ext cx="10515600" cy="2852737"/>
          </a:xfrm>
        </p:spPr>
        <p:txBody>
          <a:bodyPr/>
          <a:lstStyle/>
          <a:p>
            <a:r>
              <a:rPr lang="nl-BE" dirty="0">
                <a:solidFill>
                  <a:schemeClr val="accent1"/>
                </a:solidFill>
                <a:hlinkClick r:id="rId3"/>
              </a:rPr>
              <a:t>WAT IS </a:t>
            </a:r>
            <a:br>
              <a:rPr lang="nl-BE" dirty="0">
                <a:solidFill>
                  <a:schemeClr val="accent1"/>
                </a:solidFill>
                <a:hlinkClick r:id="rId3"/>
              </a:rPr>
            </a:br>
            <a:r>
              <a:rPr lang="nl-BE" dirty="0">
                <a:solidFill>
                  <a:schemeClr val="accent1"/>
                </a:solidFill>
                <a:hlinkClick r:id="rId3"/>
              </a:rPr>
              <a:t>INTERPROFESSIONEEL SAMENWERKEN?</a:t>
            </a:r>
            <a:endParaRPr lang="nl-BE" dirty="0">
              <a:solidFill>
                <a:schemeClr val="accent1"/>
              </a:solidFill>
            </a:endParaRPr>
          </a:p>
        </p:txBody>
      </p:sp>
      <p:sp>
        <p:nvSpPr>
          <p:cNvPr id="5" name="Tijdelijke aanduiding voor tekst 4">
            <a:extLst>
              <a:ext uri="{FF2B5EF4-FFF2-40B4-BE49-F238E27FC236}">
                <a16:creationId xmlns:a16="http://schemas.microsoft.com/office/drawing/2014/main" id="{8AD10D69-00C4-4AC1-B103-F99C95A4BCC4}"/>
              </a:ext>
            </a:extLst>
          </p:cNvPr>
          <p:cNvSpPr>
            <a:spLocks noGrp="1"/>
          </p:cNvSpPr>
          <p:nvPr>
            <p:ph type="body" idx="1"/>
          </p:nvPr>
        </p:nvSpPr>
        <p:spPr/>
        <p:txBody>
          <a:bodyPr vert="horz" lIns="91440" tIns="45720" rIns="91440" bIns="45720" rtlCol="0" anchor="t">
            <a:normAutofit/>
          </a:bodyPr>
          <a:lstStyle/>
          <a:p>
            <a:endParaRPr lang="nl-BE" dirty="0"/>
          </a:p>
        </p:txBody>
      </p:sp>
    </p:spTree>
    <p:extLst>
      <p:ext uri="{BB962C8B-B14F-4D97-AF65-F5344CB8AC3E}">
        <p14:creationId xmlns:p14="http://schemas.microsoft.com/office/powerpoint/2010/main" val="149901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0EAD4-F337-47A7-B49F-EA9752CAB4E4}"/>
              </a:ext>
            </a:extLst>
          </p:cNvPr>
          <p:cNvSpPr>
            <a:spLocks noGrp="1"/>
          </p:cNvSpPr>
          <p:nvPr>
            <p:ph type="title"/>
          </p:nvPr>
        </p:nvSpPr>
        <p:spPr>
          <a:xfrm>
            <a:off x="838199" y="523081"/>
            <a:ext cx="10515600" cy="1325563"/>
          </a:xfrm>
        </p:spPr>
        <p:txBody>
          <a:bodyPr anchor="ctr">
            <a:normAutofit/>
          </a:bodyPr>
          <a:lstStyle/>
          <a:p>
            <a:r>
              <a:rPr lang="nl-BE" dirty="0"/>
              <a:t>KAN JIJ EEN VOORBEELD GEVEN?</a:t>
            </a:r>
          </a:p>
        </p:txBody>
      </p:sp>
      <p:pic>
        <p:nvPicPr>
          <p:cNvPr id="4" name="Tijdelijke aanduiding voor inhoud 3">
            <a:extLst>
              <a:ext uri="{FF2B5EF4-FFF2-40B4-BE49-F238E27FC236}">
                <a16:creationId xmlns:a16="http://schemas.microsoft.com/office/drawing/2014/main" id="{4B0C81CB-4050-4D34-8A6C-ECA7C2C26601}"/>
              </a:ext>
            </a:extLst>
          </p:cNvPr>
          <p:cNvPicPr>
            <a:picLocks noGrp="1" noChangeAspect="1"/>
          </p:cNvPicPr>
          <p:nvPr>
            <p:ph idx="1"/>
          </p:nvPr>
        </p:nvPicPr>
        <p:blipFill>
          <a:blip r:embed="rId3"/>
          <a:stretch>
            <a:fillRect/>
          </a:stretch>
        </p:blipFill>
        <p:spPr>
          <a:xfrm>
            <a:off x="1636295" y="1519472"/>
            <a:ext cx="7520792" cy="4815447"/>
          </a:xfrm>
          <a:prstGeom prst="rect">
            <a:avLst/>
          </a:prstGeom>
          <a:noFill/>
        </p:spPr>
      </p:pic>
    </p:spTree>
    <p:extLst>
      <p:ext uri="{BB962C8B-B14F-4D97-AF65-F5344CB8AC3E}">
        <p14:creationId xmlns:p14="http://schemas.microsoft.com/office/powerpoint/2010/main" val="3866025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1E7F2-E2BE-4271-825C-0F3F08FDDCB1}"/>
              </a:ext>
            </a:extLst>
          </p:cNvPr>
          <p:cNvSpPr>
            <a:spLocks noGrp="1"/>
          </p:cNvSpPr>
          <p:nvPr>
            <p:ph type="title"/>
          </p:nvPr>
        </p:nvSpPr>
        <p:spPr/>
        <p:txBody>
          <a:bodyPr/>
          <a:lstStyle/>
          <a:p>
            <a:r>
              <a:rPr lang="nl-BE" dirty="0">
                <a:solidFill>
                  <a:schemeClr val="tx2"/>
                </a:solidFill>
                <a:hlinkClick r:id="rId2"/>
              </a:rPr>
              <a:t>5 BOUWSTENEN OM TE LEREN SAMENWERKEN</a:t>
            </a:r>
            <a:endParaRPr lang="nl-BE" dirty="0">
              <a:solidFill>
                <a:schemeClr val="tx2"/>
              </a:solidFill>
            </a:endParaRPr>
          </a:p>
        </p:txBody>
      </p:sp>
      <p:pic>
        <p:nvPicPr>
          <p:cNvPr id="20" name="Tijdelijke aanduiding voor inhoud 19" descr="Afbeelding met illustratie&#10;&#10;Automatisch gegenereerde beschrijving">
            <a:extLst>
              <a:ext uri="{FF2B5EF4-FFF2-40B4-BE49-F238E27FC236}">
                <a16:creationId xmlns:a16="http://schemas.microsoft.com/office/drawing/2014/main" id="{F3311041-78BF-4630-A925-6823C940EE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050" y="1692877"/>
            <a:ext cx="2434910" cy="2592000"/>
          </a:xfrm>
        </p:spPr>
      </p:pic>
      <p:pic>
        <p:nvPicPr>
          <p:cNvPr id="22" name="Afbeelding 21" descr="Afbeelding met bord, binnen&#10;&#10;Automatisch gegenereerde beschrijving">
            <a:extLst>
              <a:ext uri="{FF2B5EF4-FFF2-40B4-BE49-F238E27FC236}">
                <a16:creationId xmlns:a16="http://schemas.microsoft.com/office/drawing/2014/main" id="{8D823FAD-3AF6-416C-BE38-D09EDFC92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298" y="3713357"/>
            <a:ext cx="2415272" cy="2592000"/>
          </a:xfrm>
          <a:prstGeom prst="rect">
            <a:avLst/>
          </a:prstGeom>
        </p:spPr>
      </p:pic>
      <p:pic>
        <p:nvPicPr>
          <p:cNvPr id="24" name="Afbeelding 23">
            <a:extLst>
              <a:ext uri="{FF2B5EF4-FFF2-40B4-BE49-F238E27FC236}">
                <a16:creationId xmlns:a16="http://schemas.microsoft.com/office/drawing/2014/main" id="{C4C90AF4-E01A-4C83-A202-8F70DFBAE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997" y="1858063"/>
            <a:ext cx="1923748" cy="2592000"/>
          </a:xfrm>
          <a:prstGeom prst="rect">
            <a:avLst/>
          </a:prstGeom>
        </p:spPr>
      </p:pic>
      <p:pic>
        <p:nvPicPr>
          <p:cNvPr id="26" name="Afbeelding 25" descr="Afbeelding met klok&#10;&#10;Automatisch gegenereerde beschrijving">
            <a:extLst>
              <a:ext uri="{FF2B5EF4-FFF2-40B4-BE49-F238E27FC236}">
                <a16:creationId xmlns:a16="http://schemas.microsoft.com/office/drawing/2014/main" id="{2A352E41-B04F-4AE3-87F4-3E738E2D6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5861" y="3742919"/>
            <a:ext cx="2434910" cy="2592000"/>
          </a:xfrm>
          <a:prstGeom prst="rect">
            <a:avLst/>
          </a:prstGeom>
        </p:spPr>
      </p:pic>
      <p:pic>
        <p:nvPicPr>
          <p:cNvPr id="28" name="Afbeelding 27" descr="Afbeelding met illustratie&#10;&#10;Automatisch gegenereerde beschrijving">
            <a:extLst>
              <a:ext uri="{FF2B5EF4-FFF2-40B4-BE49-F238E27FC236}">
                <a16:creationId xmlns:a16="http://schemas.microsoft.com/office/drawing/2014/main" id="{1E79609A-463C-4A2E-82BB-0CAAFF2CCA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294" y="1692877"/>
            <a:ext cx="2057142" cy="2592000"/>
          </a:xfrm>
          <a:prstGeom prst="rect">
            <a:avLst/>
          </a:prstGeom>
        </p:spPr>
      </p:pic>
    </p:spTree>
    <p:extLst>
      <p:ext uri="{BB962C8B-B14F-4D97-AF65-F5344CB8AC3E}">
        <p14:creationId xmlns:p14="http://schemas.microsoft.com/office/powerpoint/2010/main" val="386083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E368A-48CF-4F11-9F14-56414F57B6F0}"/>
              </a:ext>
            </a:extLst>
          </p:cNvPr>
          <p:cNvSpPr>
            <a:spLocks noGrp="1"/>
          </p:cNvSpPr>
          <p:nvPr>
            <p:ph type="title"/>
          </p:nvPr>
        </p:nvSpPr>
        <p:spPr>
          <a:xfrm>
            <a:off x="838199" y="430614"/>
            <a:ext cx="10515600" cy="1325563"/>
          </a:xfrm>
        </p:spPr>
        <p:txBody>
          <a:bodyPr>
            <a:normAutofit fontScale="90000"/>
          </a:bodyPr>
          <a:lstStyle/>
          <a:p>
            <a:pPr algn="ctr"/>
            <a:r>
              <a:rPr lang="nl-BE" dirty="0">
                <a:solidFill>
                  <a:schemeClr val="tx2"/>
                </a:solidFill>
                <a:latin typeface="Encode Sans SemiBold"/>
                <a:hlinkClick r:id="rId3"/>
              </a:rPr>
              <a:t>COMPETENTIE INTERPROFESSIONEEL SAMENWERKEN </a:t>
            </a:r>
            <a:r>
              <a:rPr lang="nl-BE" dirty="0">
                <a:solidFill>
                  <a:srgbClr val="F3951F"/>
                </a:solidFill>
                <a:hlinkClick r:id="rId3"/>
              </a:rPr>
              <a:t/>
            </a:r>
            <a:br>
              <a:rPr lang="nl-BE" dirty="0">
                <a:solidFill>
                  <a:srgbClr val="F3951F"/>
                </a:solidFill>
                <a:hlinkClick r:id="rId3"/>
              </a:rPr>
            </a:br>
            <a:r>
              <a:rPr lang="nl-BE" sz="2400" dirty="0">
                <a:solidFill>
                  <a:schemeClr val="tx2"/>
                </a:solidFill>
                <a:latin typeface="Encode Sans SemiBold"/>
                <a:hlinkClick r:id="rId3"/>
              </a:rPr>
              <a:t>IN DE ZORO-TRAINING</a:t>
            </a:r>
            <a:endParaRPr lang="nl-BE" dirty="0">
              <a:solidFill>
                <a:schemeClr val="tx2"/>
              </a:solidFill>
            </a:endParaRPr>
          </a:p>
        </p:txBody>
      </p:sp>
      <p:graphicFrame>
        <p:nvGraphicFramePr>
          <p:cNvPr id="4" name="Tijdelijke aanduiding voor inhoud 3">
            <a:extLst>
              <a:ext uri="{FF2B5EF4-FFF2-40B4-BE49-F238E27FC236}">
                <a16:creationId xmlns:a16="http://schemas.microsoft.com/office/drawing/2014/main" id="{0707D700-5DE3-4E5C-A0F9-6585C6FB6D4F}"/>
              </a:ext>
            </a:extLst>
          </p:cNvPr>
          <p:cNvGraphicFramePr>
            <a:graphicFrameLocks noGrp="1"/>
          </p:cNvGraphicFramePr>
          <p:nvPr>
            <p:ph idx="1"/>
            <p:extLst>
              <p:ext uri="{D42A27DB-BD31-4B8C-83A1-F6EECF244321}">
                <p14:modId xmlns:p14="http://schemas.microsoft.com/office/powerpoint/2010/main" val="387749191"/>
              </p:ext>
            </p:extLst>
          </p:nvPr>
        </p:nvGraphicFramePr>
        <p:xfrm>
          <a:off x="1185861" y="1582738"/>
          <a:ext cx="9820276" cy="4103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225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EB325F1-F9FE-4520-80B1-975755B2D7A2}"/>
              </a:ext>
            </a:extLst>
          </p:cNvPr>
          <p:cNvSpPr>
            <a:spLocks noGrp="1"/>
          </p:cNvSpPr>
          <p:nvPr>
            <p:ph type="title"/>
          </p:nvPr>
        </p:nvSpPr>
        <p:spPr/>
        <p:txBody>
          <a:bodyPr/>
          <a:lstStyle/>
          <a:p>
            <a:r>
              <a:rPr lang="nl-BE" dirty="0">
                <a:solidFill>
                  <a:schemeClr val="tx2"/>
                </a:solidFill>
                <a:hlinkClick r:id="rId3"/>
              </a:rPr>
              <a:t>WAT IS TEAMWERKING?</a:t>
            </a:r>
            <a:endParaRPr lang="nl-BE" dirty="0">
              <a:solidFill>
                <a:schemeClr val="tx2"/>
              </a:solidFill>
            </a:endParaRPr>
          </a:p>
        </p:txBody>
      </p:sp>
      <p:sp>
        <p:nvSpPr>
          <p:cNvPr id="5" name="Tijdelijke aanduiding voor tekst 4">
            <a:extLst>
              <a:ext uri="{FF2B5EF4-FFF2-40B4-BE49-F238E27FC236}">
                <a16:creationId xmlns:a16="http://schemas.microsoft.com/office/drawing/2014/main" id="{D30BF704-F911-482F-89D2-3DEC96CF2BA3}"/>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2822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FCC1C-7C49-4DFA-A1F3-C28C2E58B205}"/>
              </a:ext>
            </a:extLst>
          </p:cNvPr>
          <p:cNvSpPr>
            <a:spLocks noGrp="1"/>
          </p:cNvSpPr>
          <p:nvPr>
            <p:ph type="title"/>
          </p:nvPr>
        </p:nvSpPr>
        <p:spPr/>
        <p:txBody>
          <a:bodyPr>
            <a:normAutofit/>
          </a:bodyPr>
          <a:lstStyle/>
          <a:p>
            <a:r>
              <a:rPr lang="nl-BE" sz="4800" dirty="0"/>
              <a:t>KAN JIJ EEN VOORBEELD GEVEN? </a:t>
            </a:r>
          </a:p>
        </p:txBody>
      </p:sp>
      <p:sp>
        <p:nvSpPr>
          <p:cNvPr id="3" name="Tijdelijke aanduiding voor inhoud 2">
            <a:extLst>
              <a:ext uri="{FF2B5EF4-FFF2-40B4-BE49-F238E27FC236}">
                <a16:creationId xmlns:a16="http://schemas.microsoft.com/office/drawing/2014/main" id="{8080581B-3B2B-4431-8904-4D952AF6B235}"/>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nl-BE" sz="7200" dirty="0"/>
              <a:t>Een </a:t>
            </a:r>
            <a:r>
              <a:rPr lang="nl-BE" sz="7200" dirty="0">
                <a:solidFill>
                  <a:schemeClr val="tx2"/>
                </a:solidFill>
              </a:rPr>
              <a:t>GROEP</a:t>
            </a:r>
            <a:r>
              <a:rPr lang="nl-BE" sz="7200" dirty="0"/>
              <a:t> zorgverleners</a:t>
            </a:r>
          </a:p>
          <a:p>
            <a:endParaRPr lang="nl-BE" sz="7200" dirty="0"/>
          </a:p>
          <a:p>
            <a:pPr marL="457200" indent="-457200">
              <a:buFont typeface="Arial" panose="020B0604020202020204" pitchFamily="34" charset="0"/>
              <a:buChar char="•"/>
            </a:pPr>
            <a:r>
              <a:rPr lang="nl-BE" sz="7200" dirty="0"/>
              <a:t>Een </a:t>
            </a:r>
            <a:r>
              <a:rPr lang="nl-BE" sz="7200" dirty="0">
                <a:solidFill>
                  <a:schemeClr val="tx2"/>
                </a:solidFill>
              </a:rPr>
              <a:t>TEAM</a:t>
            </a:r>
            <a:r>
              <a:rPr lang="nl-BE" sz="7200" dirty="0"/>
              <a:t> zorgverleners</a:t>
            </a:r>
          </a:p>
        </p:txBody>
      </p:sp>
    </p:spTree>
    <p:extLst>
      <p:ext uri="{BB962C8B-B14F-4D97-AF65-F5344CB8AC3E}">
        <p14:creationId xmlns:p14="http://schemas.microsoft.com/office/powerpoint/2010/main" val="44298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E4D9A4F-3838-410F-ABBE-D31B40A74252}"/>
              </a:ext>
            </a:extLst>
          </p:cNvPr>
          <p:cNvSpPr>
            <a:spLocks noGrp="1"/>
          </p:cNvSpPr>
          <p:nvPr>
            <p:ph type="title"/>
          </p:nvPr>
        </p:nvSpPr>
        <p:spPr/>
        <p:txBody>
          <a:bodyPr/>
          <a:lstStyle/>
          <a:p>
            <a:r>
              <a:rPr lang="nl-BE" dirty="0">
                <a:solidFill>
                  <a:schemeClr val="tx2"/>
                </a:solidFill>
                <a:hlinkClick r:id="rId3"/>
              </a:rPr>
              <a:t>WAT LEERDE JE VANDAAG?</a:t>
            </a:r>
            <a:endParaRPr lang="nl-BE" dirty="0">
              <a:solidFill>
                <a:schemeClr val="tx2"/>
              </a:solidFill>
            </a:endParaRPr>
          </a:p>
        </p:txBody>
      </p:sp>
      <p:sp>
        <p:nvSpPr>
          <p:cNvPr id="6" name="Tijdelijke aanduiding voor tekst 5">
            <a:extLst>
              <a:ext uri="{FF2B5EF4-FFF2-40B4-BE49-F238E27FC236}">
                <a16:creationId xmlns:a16="http://schemas.microsoft.com/office/drawing/2014/main" id="{4FDDD663-CB98-4EC4-B333-140D0C98DCF3}"/>
              </a:ext>
            </a:extLst>
          </p:cNvPr>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71722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BCA3749-5D76-492B-9370-C567EE938386}"/>
              </a:ext>
            </a:extLst>
          </p:cNvPr>
          <p:cNvSpPr>
            <a:spLocks noGrp="1"/>
          </p:cNvSpPr>
          <p:nvPr>
            <p:ph type="title"/>
          </p:nvPr>
        </p:nvSpPr>
        <p:spPr/>
        <p:txBody>
          <a:bodyPr/>
          <a:lstStyle/>
          <a:p>
            <a:r>
              <a:rPr lang="nl-BE"/>
              <a:t>WORKSHOP: </a:t>
            </a:r>
            <a:br>
              <a:rPr lang="nl-BE"/>
            </a:br>
            <a:r>
              <a:rPr lang="nl-BE"/>
              <a:t>WIE ZIT ER IN MIJN NETWERK?</a:t>
            </a:r>
          </a:p>
        </p:txBody>
      </p:sp>
      <p:sp>
        <p:nvSpPr>
          <p:cNvPr id="5" name="Tijdelijke aanduiding voor tekst 4">
            <a:extLst>
              <a:ext uri="{FF2B5EF4-FFF2-40B4-BE49-F238E27FC236}">
                <a16:creationId xmlns:a16="http://schemas.microsoft.com/office/drawing/2014/main" id="{864889A9-E61B-44BE-8C06-959396211ABD}"/>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01621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E0265B-9EA2-4930-8D2C-2191129727B6}"/>
              </a:ext>
            </a:extLst>
          </p:cNvPr>
          <p:cNvSpPr>
            <a:spLocks noGrp="1"/>
          </p:cNvSpPr>
          <p:nvPr>
            <p:ph type="title"/>
          </p:nvPr>
        </p:nvSpPr>
        <p:spPr/>
        <p:txBody>
          <a:bodyPr/>
          <a:lstStyle/>
          <a:p>
            <a:endParaRPr lang="nl-BE"/>
          </a:p>
        </p:txBody>
      </p:sp>
      <p:sp>
        <p:nvSpPr>
          <p:cNvPr id="5" name="Tijdelijke aanduiding voor inhoud 4">
            <a:extLst>
              <a:ext uri="{FF2B5EF4-FFF2-40B4-BE49-F238E27FC236}">
                <a16:creationId xmlns:a16="http://schemas.microsoft.com/office/drawing/2014/main" id="{E58E68B4-C3CD-4B93-9FCB-012166827AC9}"/>
              </a:ext>
            </a:extLst>
          </p:cNvPr>
          <p:cNvSpPr>
            <a:spLocks noGrp="1"/>
          </p:cNvSpPr>
          <p:nvPr>
            <p:ph idx="1"/>
          </p:nvPr>
        </p:nvSpPr>
        <p:spPr/>
        <p:txBody>
          <a:bodyPr/>
          <a:lstStyle/>
          <a:p>
            <a:endParaRPr lang="nl-BE"/>
          </a:p>
        </p:txBody>
      </p:sp>
      <p:pic>
        <p:nvPicPr>
          <p:cNvPr id="1026" name="Picture 2" descr="Workshop design thinking in België, Frankrijk en Luxemburg">
            <a:extLst>
              <a:ext uri="{FF2B5EF4-FFF2-40B4-BE49-F238E27FC236}">
                <a16:creationId xmlns:a16="http://schemas.microsoft.com/office/drawing/2014/main" id="{135896B0-7C1C-465D-899E-3D30FBA31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54" y="844138"/>
            <a:ext cx="7392318" cy="4908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n Met Potlood Op Een Witte Achtergrond. Geïsoleerde 3D Beeld  Royalty-Vrije Foto, Plaatjes, Beelden En Stock Fotografie. Image 10347481.">
            <a:extLst>
              <a:ext uri="{FF2B5EF4-FFF2-40B4-BE49-F238E27FC236}">
                <a16:creationId xmlns:a16="http://schemas.microsoft.com/office/drawing/2014/main" id="{07EF52CE-B20A-4FD7-AA03-F88A5DB6DF4F}"/>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8274" r="21540" b="13666"/>
          <a:stretch/>
        </p:blipFill>
        <p:spPr bwMode="auto">
          <a:xfrm>
            <a:off x="11138714" y="279063"/>
            <a:ext cx="729818" cy="906799"/>
          </a:xfrm>
          <a:prstGeom prst="rect">
            <a:avLst/>
          </a:prstGeom>
          <a:solidFill>
            <a:srgbClr val="FFFFFF"/>
          </a:solidFill>
        </p:spPr>
      </p:pic>
    </p:spTree>
    <p:extLst>
      <p:ext uri="{BB962C8B-B14F-4D97-AF65-F5344CB8AC3E}">
        <p14:creationId xmlns:p14="http://schemas.microsoft.com/office/powerpoint/2010/main" val="221136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CC33A-6F8F-4B0F-B3B5-4122D551D345}"/>
              </a:ext>
            </a:extLst>
          </p:cNvPr>
          <p:cNvSpPr>
            <a:spLocks noGrp="1"/>
          </p:cNvSpPr>
          <p:nvPr>
            <p:ph type="title"/>
          </p:nvPr>
        </p:nvSpPr>
        <p:spPr/>
        <p:txBody>
          <a:bodyPr/>
          <a:lstStyle/>
          <a:p>
            <a:r>
              <a:rPr lang="nl-BE"/>
              <a:t>WELKOM</a:t>
            </a:r>
          </a:p>
        </p:txBody>
      </p:sp>
    </p:spTree>
    <p:extLst>
      <p:ext uri="{BB962C8B-B14F-4D97-AF65-F5344CB8AC3E}">
        <p14:creationId xmlns:p14="http://schemas.microsoft.com/office/powerpoint/2010/main" val="219828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B87203C-87B1-4673-9471-246C0DF9B2ED}"/>
              </a:ext>
            </a:extLst>
          </p:cNvPr>
          <p:cNvSpPr>
            <a:spLocks noGrp="1"/>
          </p:cNvSpPr>
          <p:nvPr>
            <p:ph type="title"/>
          </p:nvPr>
        </p:nvSpPr>
        <p:spPr>
          <a:xfrm>
            <a:off x="2194278" y="2336140"/>
            <a:ext cx="7974957" cy="1325563"/>
          </a:xfrm>
        </p:spPr>
        <p:txBody>
          <a:bodyPr/>
          <a:lstStyle/>
          <a:p>
            <a:r>
              <a:rPr lang="nl-BE" sz="13800">
                <a:solidFill>
                  <a:schemeClr val="accent4"/>
                </a:solidFill>
              </a:rPr>
              <a:t>PAUZE </a:t>
            </a:r>
            <a:br>
              <a:rPr lang="nl-BE" sz="13800">
                <a:solidFill>
                  <a:schemeClr val="accent4"/>
                </a:solidFill>
              </a:rPr>
            </a:br>
            <a:endParaRPr lang="nl-BE" sz="13800">
              <a:solidFill>
                <a:schemeClr val="accent4"/>
              </a:solidFill>
            </a:endParaRPr>
          </a:p>
        </p:txBody>
      </p:sp>
      <p:pic>
        <p:nvPicPr>
          <p:cNvPr id="7" name="Afbeelding 6">
            <a:extLst>
              <a:ext uri="{FF2B5EF4-FFF2-40B4-BE49-F238E27FC236}">
                <a16:creationId xmlns:a16="http://schemas.microsoft.com/office/drawing/2014/main" id="{920E4577-177C-443E-80DE-5BDD87C7A251}"/>
              </a:ext>
            </a:extLst>
          </p:cNvPr>
          <p:cNvPicPr>
            <a:picLocks noChangeAspect="1"/>
          </p:cNvPicPr>
          <p:nvPr/>
        </p:nvPicPr>
        <p:blipFill>
          <a:blip r:embed="rId3"/>
          <a:stretch>
            <a:fillRect/>
          </a:stretch>
        </p:blipFill>
        <p:spPr>
          <a:xfrm>
            <a:off x="8168856" y="3270980"/>
            <a:ext cx="3657731" cy="2470857"/>
          </a:xfrm>
          <a:prstGeom prst="rect">
            <a:avLst/>
          </a:prstGeom>
        </p:spPr>
      </p:pic>
      <p:sp>
        <p:nvSpPr>
          <p:cNvPr id="8" name="Tekstvak 7">
            <a:extLst>
              <a:ext uri="{FF2B5EF4-FFF2-40B4-BE49-F238E27FC236}">
                <a16:creationId xmlns:a16="http://schemas.microsoft.com/office/drawing/2014/main" id="{A48756AD-E545-4F34-9F44-270DE58B2CA0}"/>
              </a:ext>
            </a:extLst>
          </p:cNvPr>
          <p:cNvSpPr txBox="1"/>
          <p:nvPr/>
        </p:nvSpPr>
        <p:spPr>
          <a:xfrm>
            <a:off x="1068637" y="3912361"/>
            <a:ext cx="8477144" cy="1384995"/>
          </a:xfrm>
          <a:prstGeom prst="rect">
            <a:avLst/>
          </a:prstGeom>
          <a:noFill/>
        </p:spPr>
        <p:txBody>
          <a:bodyPr wrap="square" rtlCol="0">
            <a:spAutoFit/>
          </a:bodyPr>
          <a:lstStyle/>
          <a:p>
            <a:r>
              <a:rPr lang="nl-BE" sz="2800" b="1" i="1">
                <a:latin typeface="Encode Sans"/>
              </a:rPr>
              <a:t>Tijd voor een welverdiende pauze met koffie en koekjes. </a:t>
            </a:r>
            <a:br>
              <a:rPr lang="nl-BE" sz="2800" b="1" i="1">
                <a:latin typeface="Encode Sans"/>
              </a:rPr>
            </a:br>
            <a:r>
              <a:rPr lang="nl-BE" sz="2800" b="1" i="1">
                <a:latin typeface="Encode Sans"/>
              </a:rPr>
              <a:t/>
            </a:r>
            <a:br>
              <a:rPr lang="nl-BE" sz="2800" b="1" i="1">
                <a:latin typeface="Encode Sans"/>
              </a:rPr>
            </a:br>
            <a:r>
              <a:rPr lang="nl-BE" sz="2800" b="1" i="1">
                <a:latin typeface="Encode Sans"/>
              </a:rPr>
              <a:t>We zien jullie terug binnen </a:t>
            </a:r>
            <a:r>
              <a:rPr lang="nl-BE" sz="2800" b="1" i="1">
                <a:solidFill>
                  <a:schemeClr val="accent4"/>
                </a:solidFill>
                <a:latin typeface="Encode Sans"/>
              </a:rPr>
              <a:t>15 min</a:t>
            </a:r>
            <a:endParaRPr lang="nl-BE" sz="2800" b="1">
              <a:solidFill>
                <a:schemeClr val="accent4"/>
              </a:solidFill>
              <a:latin typeface="Encode Sans"/>
            </a:endParaRPr>
          </a:p>
        </p:txBody>
      </p:sp>
    </p:spTree>
    <p:extLst>
      <p:ext uri="{BB962C8B-B14F-4D97-AF65-F5344CB8AC3E}">
        <p14:creationId xmlns:p14="http://schemas.microsoft.com/office/powerpoint/2010/main" val="361066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17A17C-DF73-4949-A0C8-6F0B43F6DF8B}"/>
              </a:ext>
            </a:extLst>
          </p:cNvPr>
          <p:cNvSpPr>
            <a:spLocks noGrp="1"/>
          </p:cNvSpPr>
          <p:nvPr>
            <p:ph type="title"/>
          </p:nvPr>
        </p:nvSpPr>
        <p:spPr/>
        <p:txBody>
          <a:bodyPr/>
          <a:lstStyle/>
          <a:p>
            <a:r>
              <a:rPr lang="nl-BE" dirty="0">
                <a:solidFill>
                  <a:schemeClr val="tx2"/>
                </a:solidFill>
                <a:hlinkClick r:id="rId3"/>
              </a:rPr>
              <a:t>ZORGPLAN TIPS &amp; TRICKS</a:t>
            </a:r>
            <a:endParaRPr lang="nl-BE" dirty="0">
              <a:solidFill>
                <a:schemeClr val="tx2"/>
              </a:solidFill>
            </a:endParaRPr>
          </a:p>
        </p:txBody>
      </p:sp>
      <p:sp>
        <p:nvSpPr>
          <p:cNvPr id="5" name="Tijdelijke aanduiding voor tekst 4">
            <a:extLst>
              <a:ext uri="{FF2B5EF4-FFF2-40B4-BE49-F238E27FC236}">
                <a16:creationId xmlns:a16="http://schemas.microsoft.com/office/drawing/2014/main" id="{B499CDBD-AF37-4D2C-9523-915A8B36D28A}"/>
              </a:ext>
            </a:extLst>
          </p:cNvPr>
          <p:cNvSpPr>
            <a:spLocks noGrp="1"/>
          </p:cNvSpPr>
          <p:nvPr>
            <p:ph type="body" idx="1"/>
          </p:nvPr>
        </p:nvSpPr>
        <p:spPr/>
        <p:txBody>
          <a:bodyPr/>
          <a:lstStyle/>
          <a:p>
            <a:endParaRPr lang="nl-BE"/>
          </a:p>
        </p:txBody>
      </p:sp>
      <p:pic>
        <p:nvPicPr>
          <p:cNvPr id="1026" name="Picture 2" descr="Avery is een plan aan het bedenken. Hij heeft het nooit overwogen om te ontsnappen. Hij heeft zich altijd goed gedragen.">
            <a:extLst>
              <a:ext uri="{FF2B5EF4-FFF2-40B4-BE49-F238E27FC236}">
                <a16:creationId xmlns:a16="http://schemas.microsoft.com/office/drawing/2014/main" id="{D60311C9-F4A1-45C4-BF25-37239B054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946" y="4737744"/>
            <a:ext cx="3353702" cy="202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3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238734" y="5846765"/>
            <a:ext cx="8429266" cy="10112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 name="Rechthoek 1"/>
          <p:cNvSpPr/>
          <p:nvPr/>
        </p:nvSpPr>
        <p:spPr>
          <a:xfrm>
            <a:off x="1524000" y="6046541"/>
            <a:ext cx="9144000" cy="8114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pic>
        <p:nvPicPr>
          <p:cNvPr id="3584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0566" y="57944"/>
            <a:ext cx="76327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ep 4"/>
          <p:cNvGrpSpPr>
            <a:grpSpLocks/>
          </p:cNvGrpSpPr>
          <p:nvPr/>
        </p:nvGrpSpPr>
        <p:grpSpPr bwMode="auto">
          <a:xfrm>
            <a:off x="2715854" y="387929"/>
            <a:ext cx="6842123" cy="6082142"/>
            <a:chOff x="-517799" y="45092"/>
            <a:chExt cx="8230135" cy="8034812"/>
          </a:xfrm>
        </p:grpSpPr>
        <p:sp>
          <p:nvSpPr>
            <p:cNvPr id="35844" name="Tekstvak 2"/>
            <p:cNvSpPr txBox="1">
              <a:spLocks noChangeArrowheads="1"/>
            </p:cNvSpPr>
            <p:nvPr/>
          </p:nvSpPr>
          <p:spPr bwMode="auto">
            <a:xfrm>
              <a:off x="-517799" y="3164596"/>
              <a:ext cx="1827171" cy="987579"/>
            </a:xfrm>
            <a:prstGeom prst="rect">
              <a:avLst/>
            </a:prstGeom>
            <a:solidFill>
              <a:srgbClr val="FFFFFF"/>
            </a:solidFill>
            <a:ln w="76200">
              <a:solidFill>
                <a:srgbClr val="00B0F0"/>
              </a:solidFill>
              <a:miter lim="800000"/>
              <a:headEnd/>
              <a:tailEnd/>
            </a:ln>
          </p:spPr>
          <p:txBody>
            <a:bodyPr lIns="68580" tIns="34291" rIns="68580" bIns="34291"/>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nl-BE" altLang="nl-BE" sz="1600">
                  <a:ea typeface="Calibri" panose="020F0502020204030204" pitchFamily="34" charset="0"/>
                  <a:cs typeface="Times New Roman" panose="02020603050405020304" pitchFamily="18" charset="0"/>
                </a:rPr>
                <a:t>Functies en Anatomische eigenschappen</a:t>
              </a:r>
              <a:endParaRPr lang="nl-BE" altLang="nl-BE" sz="1600">
                <a:latin typeface="Arial" panose="020B0604020202020204" pitchFamily="34" charset="0"/>
                <a:ea typeface="Calibri" panose="020F0502020204030204" pitchFamily="34" charset="0"/>
                <a:cs typeface="Times New Roman" panose="02020603050405020304" pitchFamily="18" charset="0"/>
              </a:endParaRPr>
            </a:p>
          </p:txBody>
        </p:sp>
        <p:sp>
          <p:nvSpPr>
            <p:cNvPr id="7" name="Pijl-rechts 6"/>
            <p:cNvSpPr/>
            <p:nvPr/>
          </p:nvSpPr>
          <p:spPr>
            <a:xfrm rot="16200000">
              <a:off x="1342953" y="2790161"/>
              <a:ext cx="4441798" cy="12660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defRPr/>
              </a:pPr>
              <a:endParaRPr lang="nl-BE" sz="1351"/>
            </a:p>
          </p:txBody>
        </p:sp>
        <p:sp>
          <p:nvSpPr>
            <p:cNvPr id="8" name="Rechthoek 7"/>
            <p:cNvSpPr/>
            <p:nvPr/>
          </p:nvSpPr>
          <p:spPr>
            <a:xfrm>
              <a:off x="2115463" y="5614713"/>
              <a:ext cx="3217584" cy="5389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defRPr/>
              </a:pPr>
              <a:endParaRPr lang="nl-BE" sz="1351"/>
            </a:p>
          </p:txBody>
        </p:sp>
        <p:sp>
          <p:nvSpPr>
            <p:cNvPr id="9" name="Pijl-links en -rechts 8"/>
            <p:cNvSpPr/>
            <p:nvPr/>
          </p:nvSpPr>
          <p:spPr>
            <a:xfrm>
              <a:off x="1716368" y="3047781"/>
              <a:ext cx="3710245" cy="1201677"/>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defRPr/>
              </a:pPr>
              <a:endParaRPr lang="nl-BE" sz="1351"/>
            </a:p>
          </p:txBody>
        </p:sp>
        <p:sp>
          <p:nvSpPr>
            <p:cNvPr id="10" name="Pijl-rechts 9"/>
            <p:cNvSpPr/>
            <p:nvPr/>
          </p:nvSpPr>
          <p:spPr>
            <a:xfrm rot="5400000">
              <a:off x="1234956" y="5891993"/>
              <a:ext cx="1541417" cy="991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defRPr/>
              </a:pPr>
              <a:endParaRPr lang="nl-BE" sz="1351"/>
            </a:p>
          </p:txBody>
        </p:sp>
        <p:sp>
          <p:nvSpPr>
            <p:cNvPr id="11" name="Pijl-rechts 10"/>
            <p:cNvSpPr/>
            <p:nvPr/>
          </p:nvSpPr>
          <p:spPr>
            <a:xfrm rot="5400000">
              <a:off x="4706507" y="5889896"/>
              <a:ext cx="1541418" cy="991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defRPr/>
              </a:pPr>
              <a:endParaRPr lang="nl-BE" sz="1351"/>
            </a:p>
          </p:txBody>
        </p:sp>
        <p:sp>
          <p:nvSpPr>
            <p:cNvPr id="35850" name="Text Box 3"/>
            <p:cNvSpPr txBox="1">
              <a:spLocks noChangeArrowheads="1"/>
            </p:cNvSpPr>
            <p:nvPr/>
          </p:nvSpPr>
          <p:spPr bwMode="auto">
            <a:xfrm>
              <a:off x="2133466" y="433688"/>
              <a:ext cx="2924174" cy="298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nl-BE" sz="2000" b="1">
                  <a:ea typeface="Calibri" panose="020F0502020204030204" pitchFamily="34" charset="0"/>
                  <a:cs typeface="Times New Roman" panose="02020603050405020304" pitchFamily="18" charset="0"/>
                </a:rPr>
                <a:t>Gezondheidstoestand van JEF</a:t>
              </a:r>
              <a:endParaRPr lang="en-GB" altLang="nl-BE" sz="4000" b="1">
                <a:latin typeface="Arial" panose="020B0604020202020204" pitchFamily="34" charset="0"/>
                <a:ea typeface="Calibri" panose="020F0502020204030204" pitchFamily="34" charset="0"/>
                <a:cs typeface="Times New Roman" panose="02020603050405020304" pitchFamily="18" charset="0"/>
              </a:endParaRPr>
            </a:p>
          </p:txBody>
        </p:sp>
        <p:sp>
          <p:nvSpPr>
            <p:cNvPr id="35851" name="Text Box 5"/>
            <p:cNvSpPr txBox="1">
              <a:spLocks noChangeArrowheads="1"/>
            </p:cNvSpPr>
            <p:nvPr/>
          </p:nvSpPr>
          <p:spPr bwMode="auto">
            <a:xfrm>
              <a:off x="5477508" y="3436541"/>
              <a:ext cx="2234828" cy="715634"/>
            </a:xfrm>
            <a:prstGeom prst="rect">
              <a:avLst/>
            </a:prstGeom>
            <a:solidFill>
              <a:srgbClr val="FFFFFF"/>
            </a:solidFill>
            <a:ln w="76200">
              <a:solidFill>
                <a:srgbClr val="00B050"/>
              </a:solidFill>
              <a:miter lim="800000"/>
              <a:headEnd/>
              <a:tailEnd/>
            </a:ln>
          </p:spPr>
          <p:txBody>
            <a:bodyPr lIns="68580" tIns="34291" rIns="68580" bIns="34291"/>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nl-BE" altLang="nl-BE" sz="1600">
                  <a:ea typeface="Calibri" panose="020F0502020204030204" pitchFamily="34" charset="0"/>
                  <a:cs typeface="Times New Roman" panose="02020603050405020304" pitchFamily="18" charset="0"/>
                </a:rPr>
                <a:t>Activiteiten &amp; participatie</a:t>
              </a:r>
              <a:endParaRPr lang="nl-BE" altLang="nl-BE">
                <a:latin typeface="Arial" panose="020B0604020202020204" pitchFamily="34" charset="0"/>
                <a:ea typeface="Calibri" panose="020F0502020204030204" pitchFamily="34" charset="0"/>
                <a:cs typeface="Times New Roman" panose="02020603050405020304" pitchFamily="18" charset="0"/>
              </a:endParaRPr>
            </a:p>
          </p:txBody>
        </p:sp>
        <p:sp>
          <p:nvSpPr>
            <p:cNvPr id="35852" name="Text Box 6"/>
            <p:cNvSpPr txBox="1">
              <a:spLocks noChangeArrowheads="1"/>
            </p:cNvSpPr>
            <p:nvPr/>
          </p:nvSpPr>
          <p:spPr bwMode="auto">
            <a:xfrm>
              <a:off x="1163954" y="7270822"/>
              <a:ext cx="1682748" cy="634420"/>
            </a:xfrm>
            <a:prstGeom prst="rect">
              <a:avLst/>
            </a:prstGeom>
            <a:solidFill>
              <a:srgbClr val="FFFFFF"/>
            </a:solidFill>
            <a:ln w="76200">
              <a:solidFill>
                <a:srgbClr val="FFFF00"/>
              </a:solidFill>
              <a:miter lim="800000"/>
              <a:headEnd/>
              <a:tailEnd/>
            </a:ln>
          </p:spPr>
          <p:txBody>
            <a:bodyPr lIns="68580" tIns="34291" rIns="68580" bIns="34291"/>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nl-BE" altLang="nl-BE" sz="1600">
                  <a:ea typeface="Calibri" panose="020F0502020204030204" pitchFamily="34" charset="0"/>
                  <a:cs typeface="Times New Roman" panose="02020603050405020304" pitchFamily="18" charset="0"/>
                </a:rPr>
                <a:t>Externe factoren</a:t>
              </a:r>
              <a:endParaRPr lang="nl-BE" altLang="nl-BE">
                <a:latin typeface="Arial" panose="020B0604020202020204" pitchFamily="34" charset="0"/>
                <a:ea typeface="Calibri" panose="020F0502020204030204" pitchFamily="34" charset="0"/>
                <a:cs typeface="Times New Roman" panose="02020603050405020304" pitchFamily="18" charset="0"/>
              </a:endParaRPr>
            </a:p>
          </p:txBody>
        </p:sp>
        <p:sp>
          <p:nvSpPr>
            <p:cNvPr id="35853" name="Text Box 7"/>
            <p:cNvSpPr txBox="1">
              <a:spLocks noChangeArrowheads="1"/>
            </p:cNvSpPr>
            <p:nvPr/>
          </p:nvSpPr>
          <p:spPr bwMode="auto">
            <a:xfrm>
              <a:off x="4585971" y="7246057"/>
              <a:ext cx="1682748" cy="833847"/>
            </a:xfrm>
            <a:prstGeom prst="rect">
              <a:avLst/>
            </a:prstGeom>
            <a:solidFill>
              <a:srgbClr val="FFFFFF"/>
            </a:solidFill>
            <a:ln w="76200">
              <a:solidFill>
                <a:srgbClr val="FF0000"/>
              </a:solidFill>
              <a:miter lim="800000"/>
              <a:headEnd/>
              <a:tailEnd/>
            </a:ln>
          </p:spPr>
          <p:txBody>
            <a:bodyPr lIns="68580" tIns="34291" rIns="68580" bIns="34291"/>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nl-BE" altLang="nl-BE" sz="1600">
                  <a:ea typeface="Calibri" panose="020F0502020204030204" pitchFamily="34" charset="0"/>
                  <a:cs typeface="Times New Roman" panose="02020603050405020304" pitchFamily="18" charset="0"/>
                </a:rPr>
                <a:t>Persoonlijke factoren</a:t>
              </a:r>
              <a:endParaRPr lang="nl-BE" altLang="nl-BE">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1"/>
            <p:cNvSpPr>
              <a:spLocks noChangeArrowheads="1"/>
            </p:cNvSpPr>
            <p:nvPr/>
          </p:nvSpPr>
          <p:spPr bwMode="auto">
            <a:xfrm>
              <a:off x="-313" y="45092"/>
              <a:ext cx="166673" cy="36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1" rIns="68580" bIns="34291" anchor="ctr">
              <a:spAutoFit/>
            </a:bodyPr>
            <a:lstStyle/>
            <a:p>
              <a:pPr>
                <a:defRPr/>
              </a:pPr>
              <a:endParaRPr lang="nl-BE" sz="1351"/>
            </a:p>
          </p:txBody>
        </p:sp>
        <p:sp>
          <p:nvSpPr>
            <p:cNvPr id="17" name="Rectangle 17"/>
            <p:cNvSpPr>
              <a:spLocks noChangeArrowheads="1"/>
            </p:cNvSpPr>
            <p:nvPr/>
          </p:nvSpPr>
          <p:spPr bwMode="auto">
            <a:xfrm>
              <a:off x="-313" y="273685"/>
              <a:ext cx="166673" cy="36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1" rIns="68580" bIns="34291" anchor="ctr">
              <a:spAutoFit/>
            </a:bodyPr>
            <a:lstStyle/>
            <a:p>
              <a:pPr>
                <a:defRPr/>
              </a:pPr>
              <a:endParaRPr lang="nl-BE" sz="1351"/>
            </a:p>
          </p:txBody>
        </p:sp>
      </p:grpSp>
      <p:sp>
        <p:nvSpPr>
          <p:cNvPr id="18" name="Tekstvak 17">
            <a:extLst>
              <a:ext uri="{FF2B5EF4-FFF2-40B4-BE49-F238E27FC236}">
                <a16:creationId xmlns:a16="http://schemas.microsoft.com/office/drawing/2014/main" id="{6D455408-2016-4382-A57F-74D3A2D26C31}"/>
              </a:ext>
            </a:extLst>
          </p:cNvPr>
          <p:cNvSpPr txBox="1"/>
          <p:nvPr/>
        </p:nvSpPr>
        <p:spPr>
          <a:xfrm>
            <a:off x="1326196" y="882001"/>
            <a:ext cx="3131306" cy="1754326"/>
          </a:xfrm>
          <a:prstGeom prst="rect">
            <a:avLst/>
          </a:prstGeom>
          <a:noFill/>
          <a:ln w="76200">
            <a:solidFill>
              <a:srgbClr val="00B0F0"/>
            </a:solidFill>
          </a:ln>
        </p:spPr>
        <p:txBody>
          <a:bodyPr wrap="none" rtlCol="0">
            <a:spAutoFit/>
          </a:bodyPr>
          <a:lstStyle/>
          <a:p>
            <a:r>
              <a:rPr lang="nl-BE"/>
              <a:t>Hand, vingers, </a:t>
            </a:r>
          </a:p>
          <a:p>
            <a:r>
              <a:rPr lang="nl-BE"/>
              <a:t>denkvermogen, </a:t>
            </a:r>
          </a:p>
          <a:p>
            <a:r>
              <a:rPr lang="nl-BE"/>
              <a:t>spieren om keu vast te houden,</a:t>
            </a:r>
          </a:p>
          <a:p>
            <a:r>
              <a:rPr lang="nl-BE"/>
              <a:t> gezichtsvermogen,</a:t>
            </a:r>
          </a:p>
          <a:p>
            <a:r>
              <a:rPr lang="nl-BE"/>
              <a:t>Rechtstaan zonder vallen</a:t>
            </a:r>
          </a:p>
          <a:p>
            <a:r>
              <a:rPr lang="nl-BE"/>
              <a:t> …</a:t>
            </a:r>
          </a:p>
        </p:txBody>
      </p:sp>
      <p:sp>
        <p:nvSpPr>
          <p:cNvPr id="19" name="Text Box 5">
            <a:extLst>
              <a:ext uri="{FF2B5EF4-FFF2-40B4-BE49-F238E27FC236}">
                <a16:creationId xmlns:a16="http://schemas.microsoft.com/office/drawing/2014/main" id="{3B27962F-5480-46BE-8201-01BCA77DF69E}"/>
              </a:ext>
            </a:extLst>
          </p:cNvPr>
          <p:cNvSpPr txBox="1">
            <a:spLocks noChangeArrowheads="1"/>
          </p:cNvSpPr>
          <p:nvPr/>
        </p:nvSpPr>
        <p:spPr bwMode="auto">
          <a:xfrm>
            <a:off x="9104991" y="1789777"/>
            <a:ext cx="1857924" cy="541716"/>
          </a:xfrm>
          <a:prstGeom prst="rect">
            <a:avLst/>
          </a:prstGeom>
          <a:solidFill>
            <a:srgbClr val="FFFFFF"/>
          </a:solidFill>
          <a:ln w="76200">
            <a:solidFill>
              <a:srgbClr val="00B050"/>
            </a:solidFill>
            <a:miter lim="800000"/>
            <a:headEnd/>
            <a:tailEnd/>
          </a:ln>
        </p:spPr>
        <p:txBody>
          <a:bodyPr lIns="68580" tIns="34291" rIns="68580" bIns="34291"/>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nl-BE" altLang="nl-BE" sz="1600">
                <a:ea typeface="Calibri" panose="020F0502020204030204" pitchFamily="34" charset="0"/>
                <a:cs typeface="Times New Roman" panose="02020603050405020304" pitchFamily="18" charset="0"/>
              </a:rPr>
              <a:t>Biljarten in groep</a:t>
            </a:r>
            <a:endParaRPr lang="nl-BE" altLang="nl-BE">
              <a:latin typeface="Arial" panose="020B0604020202020204" pitchFamily="34" charset="0"/>
              <a:ea typeface="Calibri" panose="020F0502020204030204" pitchFamily="34" charset="0"/>
              <a:cs typeface="Times New Roman" panose="02020603050405020304" pitchFamily="18" charset="0"/>
            </a:endParaRPr>
          </a:p>
        </p:txBody>
      </p:sp>
      <p:sp>
        <p:nvSpPr>
          <p:cNvPr id="20" name="Text Box 7">
            <a:extLst>
              <a:ext uri="{FF2B5EF4-FFF2-40B4-BE49-F238E27FC236}">
                <a16:creationId xmlns:a16="http://schemas.microsoft.com/office/drawing/2014/main" id="{9E06C3A1-666A-439A-8140-8423296105B4}"/>
              </a:ext>
            </a:extLst>
          </p:cNvPr>
          <p:cNvSpPr txBox="1">
            <a:spLocks noChangeArrowheads="1"/>
          </p:cNvSpPr>
          <p:nvPr/>
        </p:nvSpPr>
        <p:spPr bwMode="auto">
          <a:xfrm>
            <a:off x="9953266" y="5542016"/>
            <a:ext cx="1857924" cy="925203"/>
          </a:xfrm>
          <a:prstGeom prst="rect">
            <a:avLst/>
          </a:prstGeom>
          <a:solidFill>
            <a:srgbClr val="FFFFFF"/>
          </a:solidFill>
          <a:ln w="76200">
            <a:solidFill>
              <a:srgbClr val="FF0000"/>
            </a:solidFill>
            <a:miter lim="800000"/>
            <a:headEnd/>
            <a:tailEnd/>
          </a:ln>
        </p:spPr>
        <p:txBody>
          <a:bodyPr lIns="68580" tIns="34291" rIns="68580" bIns="34291" anchor="t"/>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nl-BE" altLang="nl-BE" sz="1600">
                <a:latin typeface="Arial" panose="020B0604020202020204" pitchFamily="34" charset="0"/>
                <a:ea typeface="Calibri" panose="020F0502020204030204" pitchFamily="34" charset="0"/>
                <a:cs typeface="Times New Roman" panose="02020603050405020304" pitchFamily="18" charset="0"/>
              </a:rPr>
              <a:t>76 jaar, </a:t>
            </a:r>
          </a:p>
          <a:p>
            <a:pPr algn="ctr">
              <a:spcBef>
                <a:spcPct val="0"/>
              </a:spcBef>
              <a:buFontTx/>
              <a:buNone/>
            </a:pPr>
            <a:r>
              <a:rPr lang="nl-BE" altLang="nl-BE" sz="1600">
                <a:latin typeface="Arial" panose="020B0604020202020204" pitchFamily="34" charset="0"/>
                <a:ea typeface="Calibri" panose="020F0502020204030204" pitchFamily="34" charset="0"/>
                <a:cs typeface="Times New Roman" panose="02020603050405020304" pitchFamily="18" charset="0"/>
              </a:rPr>
              <a:t>Houdt van biljarten</a:t>
            </a:r>
          </a:p>
          <a:p>
            <a:pPr algn="ctr">
              <a:spcBef>
                <a:spcPct val="0"/>
              </a:spcBef>
              <a:buFontTx/>
              <a:buNone/>
            </a:pPr>
            <a:r>
              <a:rPr lang="nl-BE" altLang="nl-BE" sz="1600">
                <a:latin typeface="Arial"/>
                <a:ea typeface="Calibri" panose="020F0502020204030204" pitchFamily="34" charset="0"/>
                <a:cs typeface="Times New Roman"/>
              </a:rPr>
              <a:t>Gehuwd</a:t>
            </a:r>
          </a:p>
        </p:txBody>
      </p:sp>
      <p:sp>
        <p:nvSpPr>
          <p:cNvPr id="22" name="Text Box 6">
            <a:extLst>
              <a:ext uri="{FF2B5EF4-FFF2-40B4-BE49-F238E27FC236}">
                <a16:creationId xmlns:a16="http://schemas.microsoft.com/office/drawing/2014/main" id="{49D94EF1-2D5B-4278-BA9A-5C9357BB36DF}"/>
              </a:ext>
            </a:extLst>
          </p:cNvPr>
          <p:cNvSpPr txBox="1">
            <a:spLocks noChangeArrowheads="1"/>
          </p:cNvSpPr>
          <p:nvPr/>
        </p:nvSpPr>
        <p:spPr bwMode="auto">
          <a:xfrm>
            <a:off x="2010921" y="5220167"/>
            <a:ext cx="1471892" cy="526710"/>
          </a:xfrm>
          <a:prstGeom prst="rect">
            <a:avLst/>
          </a:prstGeom>
          <a:solidFill>
            <a:srgbClr val="FFFFFF"/>
          </a:solidFill>
          <a:ln w="76200">
            <a:solidFill>
              <a:srgbClr val="FFFF00"/>
            </a:solidFill>
            <a:miter lim="800000"/>
            <a:headEnd/>
            <a:tailEnd/>
          </a:ln>
        </p:spPr>
        <p:txBody>
          <a:bodyPr lIns="68580" tIns="34291" rIns="68580" bIns="34291"/>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nl-BE" altLang="nl-BE" sz="1600">
                <a:ea typeface="Calibri" panose="020F0502020204030204" pitchFamily="34" charset="0"/>
                <a:cs typeface="Times New Roman" panose="02020603050405020304" pitchFamily="18" charset="0"/>
              </a:rPr>
              <a:t>Piet en andere vrienden </a:t>
            </a:r>
            <a:endParaRPr lang="nl-BE" altLang="nl-BE">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152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2D35E-99B8-4E46-BA95-1D388E4E0FEA}"/>
              </a:ext>
            </a:extLst>
          </p:cNvPr>
          <p:cNvSpPr>
            <a:spLocks noGrp="1"/>
          </p:cNvSpPr>
          <p:nvPr>
            <p:ph type="title"/>
          </p:nvPr>
        </p:nvSpPr>
        <p:spPr/>
        <p:txBody>
          <a:bodyPr/>
          <a:lstStyle/>
          <a:p>
            <a:r>
              <a:rPr lang="nl-BE"/>
              <a:t>OPDRACHT: CASUS – </a:t>
            </a:r>
            <a:r>
              <a:rPr lang="nl-BE" err="1"/>
              <a:t>STIEn</a:t>
            </a:r>
            <a:r>
              <a:rPr lang="nl-BE"/>
              <a:t> </a:t>
            </a:r>
          </a:p>
        </p:txBody>
      </p:sp>
      <p:sp>
        <p:nvSpPr>
          <p:cNvPr id="3" name="Tijdelijke aanduiding voor inhoud 2">
            <a:extLst>
              <a:ext uri="{FF2B5EF4-FFF2-40B4-BE49-F238E27FC236}">
                <a16:creationId xmlns:a16="http://schemas.microsoft.com/office/drawing/2014/main" id="{42C7861B-EABE-408C-B5FF-74AE4D91AF0C}"/>
              </a:ext>
            </a:extLst>
          </p:cNvPr>
          <p:cNvSpPr>
            <a:spLocks noGrp="1"/>
          </p:cNvSpPr>
          <p:nvPr>
            <p:ph idx="1"/>
          </p:nvPr>
        </p:nvSpPr>
        <p:spPr/>
        <p:txBody>
          <a:bodyPr/>
          <a:lstStyle/>
          <a:p>
            <a:pPr marL="457200" indent="-457200">
              <a:buFont typeface="Arial" panose="020B0604020202020204" pitchFamily="34" charset="0"/>
              <a:buChar char="•"/>
            </a:pPr>
            <a:r>
              <a:rPr lang="nl-BE" dirty="0"/>
              <a:t>Lees casus </a:t>
            </a:r>
            <a:r>
              <a:rPr lang="nl-BE" dirty="0" err="1"/>
              <a:t>STIEn</a:t>
            </a:r>
            <a:endParaRPr lang="nl-BE" dirty="0"/>
          </a:p>
          <a:p>
            <a:pPr marL="457200" indent="-457200">
              <a:buFont typeface="Arial" panose="020B0604020202020204" pitchFamily="34" charset="0"/>
              <a:buChar char="•"/>
            </a:pPr>
            <a:r>
              <a:rPr lang="nl-BE" dirty="0"/>
              <a:t>Plaats de bekomen informatie in het ICF model</a:t>
            </a:r>
          </a:p>
        </p:txBody>
      </p:sp>
      <p:pic>
        <p:nvPicPr>
          <p:cNvPr id="4" name="Picture 6" descr="Man Met Potlood Op Een Witte Achtergrond. Geïsoleerde 3D Beeld  Royalty-Vrije Foto, Plaatjes, Beelden En Stock Fotografie. Image 10347481.">
            <a:extLst>
              <a:ext uri="{FF2B5EF4-FFF2-40B4-BE49-F238E27FC236}">
                <a16:creationId xmlns:a16="http://schemas.microsoft.com/office/drawing/2014/main" id="{26DA2F95-E60B-4213-976A-3AC57305B525}"/>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8274" r="21540" b="13666"/>
          <a:stretch/>
        </p:blipFill>
        <p:spPr bwMode="auto">
          <a:xfrm>
            <a:off x="11138714" y="279063"/>
            <a:ext cx="729818" cy="906799"/>
          </a:xfrm>
          <a:prstGeom prst="rect">
            <a:avLst/>
          </a:prstGeom>
          <a:solidFill>
            <a:srgbClr val="FFFFFF"/>
          </a:solidFill>
        </p:spPr>
      </p:pic>
    </p:spTree>
    <p:extLst>
      <p:ext uri="{BB962C8B-B14F-4D97-AF65-F5344CB8AC3E}">
        <p14:creationId xmlns:p14="http://schemas.microsoft.com/office/powerpoint/2010/main" val="186337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47C9A-FC1C-48BB-B239-DF0B0C62D4B3}"/>
              </a:ext>
            </a:extLst>
          </p:cNvPr>
          <p:cNvSpPr>
            <a:spLocks noGrp="1"/>
          </p:cNvSpPr>
          <p:nvPr>
            <p:ph type="title"/>
          </p:nvPr>
        </p:nvSpPr>
        <p:spPr/>
        <p:txBody>
          <a:bodyPr/>
          <a:lstStyle/>
          <a:p>
            <a:r>
              <a:rPr lang="nl-BE" dirty="0">
                <a:hlinkClick r:id="rId3"/>
              </a:rPr>
              <a:t>CASUS </a:t>
            </a:r>
            <a:r>
              <a:rPr lang="nl-BE" dirty="0" err="1">
                <a:hlinkClick r:id="rId3"/>
              </a:rPr>
              <a:t>STIEn</a:t>
            </a:r>
            <a:r>
              <a:rPr lang="nl-BE" dirty="0">
                <a:hlinkClick r:id="rId3"/>
              </a:rPr>
              <a:t> </a:t>
            </a:r>
            <a:r>
              <a:rPr lang="nl-BE" dirty="0" smtClean="0">
                <a:hlinkClick r:id="rId3"/>
              </a:rPr>
              <a:t> </a:t>
            </a:r>
            <a:endParaRPr lang="nl-BE" dirty="0"/>
          </a:p>
        </p:txBody>
      </p:sp>
      <p:pic>
        <p:nvPicPr>
          <p:cNvPr id="4" name="Tijdelijke aanduiding voor inhoud 3">
            <a:hlinkClick r:id="rId4"/>
            <a:extLst>
              <a:ext uri="{FF2B5EF4-FFF2-40B4-BE49-F238E27FC236}">
                <a16:creationId xmlns:a16="http://schemas.microsoft.com/office/drawing/2014/main" id="{1D27B190-B9E3-40BF-A4FB-A64776D545BE}"/>
              </a:ext>
            </a:extLst>
          </p:cNvPr>
          <p:cNvPicPr>
            <a:picLocks noGrp="1" noChangeAspect="1"/>
          </p:cNvPicPr>
          <p:nvPr>
            <p:ph idx="1"/>
          </p:nvPr>
        </p:nvPicPr>
        <p:blipFill rotWithShape="1">
          <a:blip r:embed="rId5"/>
          <a:srcRect r="1517"/>
          <a:stretch/>
        </p:blipFill>
        <p:spPr>
          <a:xfrm>
            <a:off x="1853271" y="1675649"/>
            <a:ext cx="7772642" cy="4352925"/>
          </a:xfrm>
          <a:prstGeom prst="rect">
            <a:avLst/>
          </a:prstGeom>
        </p:spPr>
      </p:pic>
    </p:spTree>
    <p:extLst>
      <p:ext uri="{BB962C8B-B14F-4D97-AF65-F5344CB8AC3E}">
        <p14:creationId xmlns:p14="http://schemas.microsoft.com/office/powerpoint/2010/main" val="49194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238734" y="5846765"/>
            <a:ext cx="8429266" cy="10112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 name="Rechthoek 1"/>
          <p:cNvSpPr/>
          <p:nvPr/>
        </p:nvSpPr>
        <p:spPr>
          <a:xfrm>
            <a:off x="1524000" y="6046541"/>
            <a:ext cx="9144000" cy="8114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4" name="Titel 3">
            <a:extLst>
              <a:ext uri="{FF2B5EF4-FFF2-40B4-BE49-F238E27FC236}">
                <a16:creationId xmlns:a16="http://schemas.microsoft.com/office/drawing/2014/main" id="{C8ADE84A-9450-4A58-B14B-424EB7130F8E}"/>
              </a:ext>
            </a:extLst>
          </p:cNvPr>
          <p:cNvSpPr>
            <a:spLocks noGrp="1"/>
          </p:cNvSpPr>
          <p:nvPr>
            <p:ph type="title"/>
          </p:nvPr>
        </p:nvSpPr>
        <p:spPr/>
        <p:txBody>
          <a:bodyPr/>
          <a:lstStyle/>
          <a:p>
            <a:r>
              <a:rPr lang="nl-BE" err="1"/>
              <a:t>STIEn</a:t>
            </a:r>
            <a:endParaRPr lang="nl-BE"/>
          </a:p>
        </p:txBody>
      </p:sp>
      <p:pic>
        <p:nvPicPr>
          <p:cNvPr id="12" name="Afbeelding 11">
            <a:extLst>
              <a:ext uri="{FF2B5EF4-FFF2-40B4-BE49-F238E27FC236}">
                <a16:creationId xmlns:a16="http://schemas.microsoft.com/office/drawing/2014/main" id="{858C17AA-45FC-4232-A184-3A578D5AEEE0}"/>
              </a:ext>
            </a:extLst>
          </p:cNvPr>
          <p:cNvPicPr>
            <a:picLocks noChangeAspect="1"/>
          </p:cNvPicPr>
          <p:nvPr/>
        </p:nvPicPr>
        <p:blipFill rotWithShape="1">
          <a:blip r:embed="rId3"/>
          <a:srcRect l="3603" r="19746"/>
          <a:stretch/>
        </p:blipFill>
        <p:spPr>
          <a:xfrm>
            <a:off x="4386648" y="112626"/>
            <a:ext cx="7451125" cy="6632747"/>
          </a:xfrm>
          <a:prstGeom prst="rect">
            <a:avLst/>
          </a:prstGeom>
        </p:spPr>
      </p:pic>
    </p:spTree>
    <p:extLst>
      <p:ext uri="{BB962C8B-B14F-4D97-AF65-F5344CB8AC3E}">
        <p14:creationId xmlns:p14="http://schemas.microsoft.com/office/powerpoint/2010/main" val="13505282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0BE0FBC-7600-4B4D-AFBD-AA1CEB20E216}"/>
              </a:ext>
            </a:extLst>
          </p:cNvPr>
          <p:cNvSpPr>
            <a:spLocks noGrp="1"/>
          </p:cNvSpPr>
          <p:nvPr>
            <p:ph type="title"/>
          </p:nvPr>
        </p:nvSpPr>
        <p:spPr/>
        <p:txBody>
          <a:bodyPr/>
          <a:lstStyle/>
          <a:p>
            <a:r>
              <a:rPr lang="nl-BE"/>
              <a:t>TERUGKOPPELING</a:t>
            </a:r>
          </a:p>
        </p:txBody>
      </p:sp>
    </p:spTree>
    <p:extLst>
      <p:ext uri="{BB962C8B-B14F-4D97-AF65-F5344CB8AC3E}">
        <p14:creationId xmlns:p14="http://schemas.microsoft.com/office/powerpoint/2010/main" val="3107596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F2136-BF39-4CFE-97EF-0A96AC029409}"/>
              </a:ext>
            </a:extLst>
          </p:cNvPr>
          <p:cNvSpPr>
            <a:spLocks noGrp="1"/>
          </p:cNvSpPr>
          <p:nvPr>
            <p:ph type="title"/>
          </p:nvPr>
        </p:nvSpPr>
        <p:spPr/>
        <p:txBody>
          <a:bodyPr/>
          <a:lstStyle/>
          <a:p>
            <a:r>
              <a:rPr lang="nl-BE"/>
              <a:t>PERSOONSGERICHT WERKEN – HOE DOE JE DAT?</a:t>
            </a:r>
          </a:p>
        </p:txBody>
      </p:sp>
      <p:sp>
        <p:nvSpPr>
          <p:cNvPr id="3" name="Tijdelijke aanduiding voor inhoud 2">
            <a:extLst>
              <a:ext uri="{FF2B5EF4-FFF2-40B4-BE49-F238E27FC236}">
                <a16:creationId xmlns:a16="http://schemas.microsoft.com/office/drawing/2014/main" id="{FD3D7D13-A861-4624-8EDF-58182BF34974}"/>
              </a:ext>
            </a:extLst>
          </p:cNvPr>
          <p:cNvSpPr>
            <a:spLocks noGrp="1"/>
          </p:cNvSpPr>
          <p:nvPr>
            <p:ph idx="1"/>
          </p:nvPr>
        </p:nvSpPr>
        <p:spPr/>
        <p:txBody>
          <a:bodyPr/>
          <a:lstStyle/>
          <a:p>
            <a:pPr marL="457200" indent="-457200">
              <a:buFont typeface="Arial" panose="020B0604020202020204" pitchFamily="34" charset="0"/>
              <a:buChar char="•"/>
            </a:pPr>
            <a:r>
              <a:rPr lang="nl-BE" b="1">
                <a:solidFill>
                  <a:schemeClr val="tx2"/>
                </a:solidFill>
              </a:rPr>
              <a:t>Luister</a:t>
            </a:r>
            <a:r>
              <a:rPr lang="nl-BE"/>
              <a:t> naar de persoon met een zorg- en ondersteuningsnood. </a:t>
            </a:r>
          </a:p>
          <a:p>
            <a:pPr marL="457200" indent="-457200">
              <a:buFont typeface="Arial" panose="020B0604020202020204" pitchFamily="34" charset="0"/>
              <a:buChar char="•"/>
            </a:pPr>
            <a:r>
              <a:rPr lang="nl-BE"/>
              <a:t>Geef hen de </a:t>
            </a:r>
            <a:r>
              <a:rPr lang="nl-BE" b="1">
                <a:solidFill>
                  <a:schemeClr val="tx2"/>
                </a:solidFill>
              </a:rPr>
              <a:t>kans</a:t>
            </a:r>
            <a:r>
              <a:rPr lang="nl-BE"/>
              <a:t> om hun </a:t>
            </a:r>
            <a:r>
              <a:rPr lang="nl-BE" b="1">
                <a:solidFill>
                  <a:schemeClr val="tx2"/>
                </a:solidFill>
              </a:rPr>
              <a:t>eigen verhaal </a:t>
            </a:r>
            <a:r>
              <a:rPr lang="nl-BE"/>
              <a:t>te vertellen</a:t>
            </a:r>
          </a:p>
          <a:p>
            <a:pPr marL="457200" indent="-457200">
              <a:buFont typeface="Arial" panose="020B0604020202020204" pitchFamily="34" charset="0"/>
              <a:buChar char="•"/>
            </a:pPr>
            <a:r>
              <a:rPr lang="nl-BE"/>
              <a:t>Help hen hun </a:t>
            </a:r>
            <a:r>
              <a:rPr lang="nl-BE" b="1">
                <a:solidFill>
                  <a:schemeClr val="tx2"/>
                </a:solidFill>
              </a:rPr>
              <a:t>levensdoelen</a:t>
            </a:r>
            <a:r>
              <a:rPr lang="nl-BE"/>
              <a:t> helder te krijgen </a:t>
            </a:r>
          </a:p>
          <a:p>
            <a:endParaRPr lang="nl-BE"/>
          </a:p>
          <a:p>
            <a:pPr marL="457200" indent="-457200">
              <a:buFont typeface="Arial" panose="020B0604020202020204" pitchFamily="34" charset="0"/>
              <a:buChar char="•"/>
            </a:pPr>
            <a:r>
              <a:rPr lang="nl-BE"/>
              <a:t>Hoe doe je dat? Werkt met de </a:t>
            </a:r>
            <a:r>
              <a:rPr lang="nl-BE" b="1">
                <a:solidFill>
                  <a:schemeClr val="tx2"/>
                </a:solidFill>
              </a:rPr>
              <a:t>doelzoeker</a:t>
            </a:r>
            <a:r>
              <a:rPr lang="nl-BE" b="1"/>
              <a:t>!</a:t>
            </a:r>
            <a:endParaRPr lang="nl-BE"/>
          </a:p>
        </p:txBody>
      </p:sp>
    </p:spTree>
    <p:extLst>
      <p:ext uri="{BB962C8B-B14F-4D97-AF65-F5344CB8AC3E}">
        <p14:creationId xmlns:p14="http://schemas.microsoft.com/office/powerpoint/2010/main" val="238942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C943B-4891-465D-8BEB-174DC9CA0440}"/>
              </a:ext>
            </a:extLst>
          </p:cNvPr>
          <p:cNvSpPr>
            <a:spLocks noGrp="1"/>
          </p:cNvSpPr>
          <p:nvPr>
            <p:ph type="title"/>
          </p:nvPr>
        </p:nvSpPr>
        <p:spPr>
          <a:xfrm>
            <a:off x="838199" y="523081"/>
            <a:ext cx="10515600" cy="1325563"/>
          </a:xfrm>
        </p:spPr>
        <p:txBody>
          <a:bodyPr anchor="ctr">
            <a:normAutofit/>
          </a:bodyPr>
          <a:lstStyle/>
          <a:p>
            <a:r>
              <a:rPr lang="nl-BE" dirty="0">
                <a:hlinkClick r:id="rId4"/>
              </a:rPr>
              <a:t>DOELZOEKER</a:t>
            </a:r>
            <a:endParaRPr lang="nl-BE" dirty="0"/>
          </a:p>
        </p:txBody>
      </p:sp>
      <p:pic>
        <p:nvPicPr>
          <p:cNvPr id="4" name="Onlinemedia 3" title="Hoe moet je de Doelzoeker gebruiken?">
            <a:hlinkClick r:id="" action="ppaction://media"/>
            <a:extLst>
              <a:ext uri="{FF2B5EF4-FFF2-40B4-BE49-F238E27FC236}">
                <a16:creationId xmlns:a16="http://schemas.microsoft.com/office/drawing/2014/main" id="{CB9029FF-8B50-4B57-AF89-B419AE61C9FD}"/>
              </a:ext>
            </a:extLst>
          </p:cNvPr>
          <p:cNvPicPr>
            <a:picLocks noGrp="1" noRot="1" noChangeAspect="1"/>
          </p:cNvPicPr>
          <p:nvPr>
            <p:ph idx="1"/>
            <a:videoFile r:link="rId1"/>
          </p:nvPr>
        </p:nvPicPr>
        <p:blipFill>
          <a:blip r:embed="rId5"/>
          <a:stretch>
            <a:fillRect/>
          </a:stretch>
        </p:blipFill>
        <p:spPr>
          <a:xfrm>
            <a:off x="990600" y="1508919"/>
            <a:ext cx="8782755" cy="4940300"/>
          </a:xfrm>
          <a:prstGeom prst="rect">
            <a:avLst/>
          </a:prstGeom>
          <a:noFill/>
        </p:spPr>
      </p:pic>
    </p:spTree>
    <p:extLst>
      <p:ext uri="{BB962C8B-B14F-4D97-AF65-F5344CB8AC3E}">
        <p14:creationId xmlns:p14="http://schemas.microsoft.com/office/powerpoint/2010/main" val="2250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7F7C01-9D7B-4C62-8C4E-A62C2A0AFE7A}"/>
              </a:ext>
            </a:extLst>
          </p:cNvPr>
          <p:cNvSpPr>
            <a:spLocks noGrp="1"/>
          </p:cNvSpPr>
          <p:nvPr>
            <p:ph type="title"/>
          </p:nvPr>
        </p:nvSpPr>
        <p:spPr/>
        <p:txBody>
          <a:bodyPr/>
          <a:lstStyle/>
          <a:p>
            <a:r>
              <a:rPr lang="nl-BE"/>
              <a:t>DOELZOEKER </a:t>
            </a:r>
            <a:r>
              <a:rPr lang="nl-BE" err="1"/>
              <a:t>STIEn</a:t>
            </a:r>
            <a:endParaRPr lang="nl-BE"/>
          </a:p>
        </p:txBody>
      </p:sp>
    </p:spTree>
    <p:extLst>
      <p:ext uri="{BB962C8B-B14F-4D97-AF65-F5344CB8AC3E}">
        <p14:creationId xmlns:p14="http://schemas.microsoft.com/office/powerpoint/2010/main" val="3689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03886-E131-42BF-995E-101DE38E8621}"/>
              </a:ext>
            </a:extLst>
          </p:cNvPr>
          <p:cNvSpPr>
            <a:spLocks noGrp="1"/>
          </p:cNvSpPr>
          <p:nvPr>
            <p:ph type="title"/>
          </p:nvPr>
        </p:nvSpPr>
        <p:spPr/>
        <p:txBody>
          <a:bodyPr/>
          <a:lstStyle/>
          <a:p>
            <a:r>
              <a:rPr lang="nl-BE" dirty="0"/>
              <a:t>Is de voorbereiding gelukt ?  ZORO-classroom?</a:t>
            </a:r>
          </a:p>
        </p:txBody>
      </p:sp>
    </p:spTree>
    <p:extLst>
      <p:ext uri="{BB962C8B-B14F-4D97-AF65-F5344CB8AC3E}">
        <p14:creationId xmlns:p14="http://schemas.microsoft.com/office/powerpoint/2010/main" val="166872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418311-6680-4F59-A8E0-043E09DA7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3201652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DAA3D11-EB28-4669-88F8-70838D343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3785115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4D87330-E879-4DF6-B824-BFD401B98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84090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E7B32-1C65-4E9B-A4D1-FDBD26BF7AB4}"/>
              </a:ext>
            </a:extLst>
          </p:cNvPr>
          <p:cNvSpPr>
            <a:spLocks noGrp="1"/>
          </p:cNvSpPr>
          <p:nvPr>
            <p:ph type="title"/>
          </p:nvPr>
        </p:nvSpPr>
        <p:spPr/>
        <p:txBody>
          <a:bodyPr/>
          <a:lstStyle/>
          <a:p>
            <a:r>
              <a:rPr lang="nl-BE"/>
              <a:t>TERUGKOPPELING</a:t>
            </a:r>
          </a:p>
        </p:txBody>
      </p:sp>
    </p:spTree>
    <p:extLst>
      <p:ext uri="{BB962C8B-B14F-4D97-AF65-F5344CB8AC3E}">
        <p14:creationId xmlns:p14="http://schemas.microsoft.com/office/powerpoint/2010/main" val="795316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9D213-7635-4059-8A8F-AEC5CC8A509B}"/>
              </a:ext>
            </a:extLst>
          </p:cNvPr>
          <p:cNvSpPr>
            <a:spLocks noGrp="1"/>
          </p:cNvSpPr>
          <p:nvPr>
            <p:ph type="title"/>
          </p:nvPr>
        </p:nvSpPr>
        <p:spPr/>
        <p:txBody>
          <a:bodyPr/>
          <a:lstStyle/>
          <a:p>
            <a:r>
              <a:rPr lang="nl-BE"/>
              <a:t>DOELZOEKER - OPDRACHT</a:t>
            </a:r>
          </a:p>
        </p:txBody>
      </p:sp>
      <p:sp>
        <p:nvSpPr>
          <p:cNvPr id="3" name="Tijdelijke aanduiding voor inhoud 2">
            <a:extLst>
              <a:ext uri="{FF2B5EF4-FFF2-40B4-BE49-F238E27FC236}">
                <a16:creationId xmlns:a16="http://schemas.microsoft.com/office/drawing/2014/main" id="{4422337E-F1E2-4759-A7F3-A2DA6846F3AA}"/>
              </a:ext>
            </a:extLst>
          </p:cNvPr>
          <p:cNvSpPr>
            <a:spLocks noGrp="1"/>
          </p:cNvSpPr>
          <p:nvPr>
            <p:ph idx="1"/>
          </p:nvPr>
        </p:nvSpPr>
        <p:spPr/>
        <p:txBody>
          <a:bodyPr/>
          <a:lstStyle/>
          <a:p>
            <a:r>
              <a:rPr lang="nl-BE"/>
              <a:t>Voor ieder van jullie is er een doelzoeker beschikbaar. Je gaat hiermee aan de slag bij je eigen casus en stelt je eigen zorgplan op doorheen de ZORO-training. </a:t>
            </a:r>
          </a:p>
        </p:txBody>
      </p:sp>
      <p:pic>
        <p:nvPicPr>
          <p:cNvPr id="4" name="Picture 6" descr="Man Met Potlood Op Een Witte Achtergrond. Geïsoleerde 3D Beeld  Royalty-Vrije Foto, Plaatjes, Beelden En Stock Fotografie. Image 10347481.">
            <a:extLst>
              <a:ext uri="{FF2B5EF4-FFF2-40B4-BE49-F238E27FC236}">
                <a16:creationId xmlns:a16="http://schemas.microsoft.com/office/drawing/2014/main" id="{3B697AC2-D796-4084-B22F-A18B0669C42E}"/>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8274" r="21540" b="13666"/>
          <a:stretch/>
        </p:blipFill>
        <p:spPr bwMode="auto">
          <a:xfrm>
            <a:off x="11138714" y="279063"/>
            <a:ext cx="729818" cy="906799"/>
          </a:xfrm>
          <a:prstGeom prst="rect">
            <a:avLst/>
          </a:prstGeom>
          <a:solidFill>
            <a:srgbClr val="FFFFFF"/>
          </a:solidFill>
        </p:spPr>
      </p:pic>
    </p:spTree>
    <p:extLst>
      <p:ext uri="{BB962C8B-B14F-4D97-AF65-F5344CB8AC3E}">
        <p14:creationId xmlns:p14="http://schemas.microsoft.com/office/powerpoint/2010/main" val="1445760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6866E-1EFF-4C59-ABC8-6234D97E6BE3}"/>
              </a:ext>
            </a:extLst>
          </p:cNvPr>
          <p:cNvSpPr>
            <a:spLocks noGrp="1"/>
          </p:cNvSpPr>
          <p:nvPr>
            <p:ph type="title"/>
          </p:nvPr>
        </p:nvSpPr>
        <p:spPr/>
        <p:txBody>
          <a:bodyPr/>
          <a:lstStyle/>
          <a:p>
            <a:r>
              <a:rPr lang="nl-BE"/>
              <a:t>ZORO COMPETENTIES: STIE-MODEL</a:t>
            </a:r>
          </a:p>
        </p:txBody>
      </p:sp>
      <p:graphicFrame>
        <p:nvGraphicFramePr>
          <p:cNvPr id="8" name="Tijdelijke aanduiding voor inhoud 7">
            <a:extLst>
              <a:ext uri="{FF2B5EF4-FFF2-40B4-BE49-F238E27FC236}">
                <a16:creationId xmlns:a16="http://schemas.microsoft.com/office/drawing/2014/main" id="{449B2C08-2CBB-4E47-A278-C94C05B3F37D}"/>
              </a:ext>
            </a:extLst>
          </p:cNvPr>
          <p:cNvGraphicFramePr>
            <a:graphicFrameLocks noGrp="1"/>
          </p:cNvGraphicFramePr>
          <p:nvPr>
            <p:ph idx="1"/>
          </p:nvPr>
        </p:nvGraphicFramePr>
        <p:xfrm>
          <a:off x="1336923" y="1592494"/>
          <a:ext cx="9518151" cy="397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F5E42729-7351-47FC-93EB-3921349EDA80}"/>
              </a:ext>
            </a:extLst>
          </p:cNvPr>
          <p:cNvSpPr txBox="1"/>
          <p:nvPr/>
        </p:nvSpPr>
        <p:spPr>
          <a:xfrm>
            <a:off x="4321153" y="4896174"/>
            <a:ext cx="3641253" cy="369332"/>
          </a:xfrm>
          <a:prstGeom prst="rect">
            <a:avLst/>
          </a:prstGeom>
          <a:noFill/>
        </p:spPr>
        <p:txBody>
          <a:bodyPr wrap="none" rtlCol="0">
            <a:spAutoFit/>
          </a:bodyPr>
          <a:lstStyle/>
          <a:p>
            <a:r>
              <a:rPr lang="nl-BE" b="1">
                <a:solidFill>
                  <a:schemeClr val="tx2">
                    <a:lumMod val="50000"/>
                  </a:schemeClr>
                </a:solidFill>
              </a:rPr>
              <a:t>Ik ZORO voor jou. ZORO jij voor mij?</a:t>
            </a:r>
          </a:p>
        </p:txBody>
      </p:sp>
    </p:spTree>
    <p:extLst>
      <p:ext uri="{BB962C8B-B14F-4D97-AF65-F5344CB8AC3E}">
        <p14:creationId xmlns:p14="http://schemas.microsoft.com/office/powerpoint/2010/main" val="307357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D1ED1-48CA-4150-A839-47ED9ECF9FF0}"/>
              </a:ext>
            </a:extLst>
          </p:cNvPr>
          <p:cNvSpPr>
            <a:spLocks noGrp="1"/>
          </p:cNvSpPr>
          <p:nvPr>
            <p:ph type="title"/>
          </p:nvPr>
        </p:nvSpPr>
        <p:spPr/>
        <p:txBody>
          <a:bodyPr/>
          <a:lstStyle/>
          <a:p>
            <a:r>
              <a:rPr lang="nl-BE"/>
              <a:t>TOELICHTING OPDRACHT</a:t>
            </a:r>
          </a:p>
        </p:txBody>
      </p:sp>
      <p:sp>
        <p:nvSpPr>
          <p:cNvPr id="4" name="Tijdelijke aanduiding voor tekst 3">
            <a:extLst>
              <a:ext uri="{FF2B5EF4-FFF2-40B4-BE49-F238E27FC236}">
                <a16:creationId xmlns:a16="http://schemas.microsoft.com/office/drawing/2014/main" id="{2D220086-3D64-4128-A460-E7F1870548E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74643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99273-9488-4209-ABBC-BCF3C30A7C80}"/>
              </a:ext>
            </a:extLst>
          </p:cNvPr>
          <p:cNvSpPr>
            <a:spLocks noGrp="1"/>
          </p:cNvSpPr>
          <p:nvPr>
            <p:ph type="title"/>
          </p:nvPr>
        </p:nvSpPr>
        <p:spPr>
          <a:xfrm>
            <a:off x="838200" y="513983"/>
            <a:ext cx="10515600" cy="1325563"/>
          </a:xfrm>
        </p:spPr>
        <p:txBody>
          <a:bodyPr anchor="ctr">
            <a:normAutofit/>
          </a:bodyPr>
          <a:lstStyle/>
          <a:p>
            <a:r>
              <a:rPr lang="nl-BE" dirty="0"/>
              <a:t>PORTFOLIO – WAT DEED JE AL? </a:t>
            </a:r>
          </a:p>
        </p:txBody>
      </p:sp>
      <p:pic>
        <p:nvPicPr>
          <p:cNvPr id="2054" name="Picture 6" descr="Man Met Potlood Op Een Witte Achtergrond. Geïsoleerde 3D Beeld  Royalty-Vrije Foto, Plaatjes, Beelden En Stock Fotografie. Image 10347481.">
            <a:extLst>
              <a:ext uri="{FF2B5EF4-FFF2-40B4-BE49-F238E27FC236}">
                <a16:creationId xmlns:a16="http://schemas.microsoft.com/office/drawing/2014/main" id="{2C4DD42A-EA05-490A-A80C-AFBB03DF5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74" r="21540" b="13666"/>
          <a:stretch/>
        </p:blipFill>
        <p:spPr bwMode="auto">
          <a:xfrm>
            <a:off x="838200" y="1649763"/>
            <a:ext cx="3502084" cy="4351338"/>
          </a:xfrm>
          <a:prstGeom prst="rect">
            <a:avLst/>
          </a:prstGeom>
          <a:solidFill>
            <a:srgbClr val="FFFFFF"/>
          </a:solidFill>
        </p:spPr>
      </p:pic>
      <p:sp>
        <p:nvSpPr>
          <p:cNvPr id="3" name="Tijdelijke aanduiding voor inhoud 2">
            <a:extLst>
              <a:ext uri="{FF2B5EF4-FFF2-40B4-BE49-F238E27FC236}">
                <a16:creationId xmlns:a16="http://schemas.microsoft.com/office/drawing/2014/main" id="{3BA245D5-4D55-44FB-AE43-E16ED83E61F2}"/>
              </a:ext>
            </a:extLst>
          </p:cNvPr>
          <p:cNvSpPr>
            <a:spLocks noGrp="1"/>
          </p:cNvSpPr>
          <p:nvPr>
            <p:ph sz="half" idx="2"/>
          </p:nvPr>
        </p:nvSpPr>
        <p:spPr>
          <a:xfrm>
            <a:off x="4757351" y="1839546"/>
            <a:ext cx="6596449" cy="4697326"/>
          </a:xfrm>
        </p:spPr>
        <p:txBody>
          <a:bodyPr>
            <a:normAutofit/>
          </a:bodyPr>
          <a:lstStyle/>
          <a:p>
            <a:r>
              <a:rPr lang="nl-BE" b="1" dirty="0"/>
              <a:t>Voorbereidende</a:t>
            </a:r>
            <a:r>
              <a:rPr lang="nl-BE" dirty="0"/>
              <a:t> opdrachten:</a:t>
            </a:r>
          </a:p>
          <a:p>
            <a:pPr marL="457200" indent="-457200">
              <a:buFont typeface="Arial" panose="020B0604020202020204" pitchFamily="34" charset="0"/>
              <a:buChar char="•"/>
            </a:pPr>
            <a:r>
              <a:rPr lang="nl-BE" dirty="0"/>
              <a:t>Eigen casus kiezen (portfolio-opdracht 1)</a:t>
            </a:r>
          </a:p>
          <a:p>
            <a:pPr lvl="1" indent="0">
              <a:buNone/>
            </a:pPr>
            <a:endParaRPr lang="nl-BE" sz="2800" dirty="0"/>
          </a:p>
        </p:txBody>
      </p:sp>
    </p:spTree>
    <p:extLst>
      <p:ext uri="{BB962C8B-B14F-4D97-AF65-F5344CB8AC3E}">
        <p14:creationId xmlns:p14="http://schemas.microsoft.com/office/powerpoint/2010/main" val="292515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99273-9488-4209-ABBC-BCF3C30A7C80}"/>
              </a:ext>
            </a:extLst>
          </p:cNvPr>
          <p:cNvSpPr>
            <a:spLocks noGrp="1"/>
          </p:cNvSpPr>
          <p:nvPr>
            <p:ph type="title"/>
          </p:nvPr>
        </p:nvSpPr>
        <p:spPr>
          <a:xfrm>
            <a:off x="838200" y="513983"/>
            <a:ext cx="10515600" cy="1325563"/>
          </a:xfrm>
        </p:spPr>
        <p:txBody>
          <a:bodyPr anchor="ctr">
            <a:normAutofit/>
          </a:bodyPr>
          <a:lstStyle/>
          <a:p>
            <a:r>
              <a:rPr lang="nl-BE" dirty="0"/>
              <a:t>PORTFOLIO – WAT VERWACHTEN WE VAN JE? </a:t>
            </a:r>
          </a:p>
        </p:txBody>
      </p:sp>
      <p:pic>
        <p:nvPicPr>
          <p:cNvPr id="2054" name="Picture 6" descr="Man Met Potlood Op Een Witte Achtergrond. Geïsoleerde 3D Beeld  Royalty-Vrije Foto, Plaatjes, Beelden En Stock Fotografie. Image 10347481.">
            <a:extLst>
              <a:ext uri="{FF2B5EF4-FFF2-40B4-BE49-F238E27FC236}">
                <a16:creationId xmlns:a16="http://schemas.microsoft.com/office/drawing/2014/main" id="{2C4DD42A-EA05-490A-A80C-AFBB03DF5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74" r="21540" b="13666"/>
          <a:stretch/>
        </p:blipFill>
        <p:spPr bwMode="auto">
          <a:xfrm>
            <a:off x="838200" y="1649763"/>
            <a:ext cx="3502084" cy="4351338"/>
          </a:xfrm>
          <a:prstGeom prst="rect">
            <a:avLst/>
          </a:prstGeom>
          <a:solidFill>
            <a:srgbClr val="FFFFFF"/>
          </a:solidFill>
        </p:spPr>
      </p:pic>
      <p:sp>
        <p:nvSpPr>
          <p:cNvPr id="3" name="Tijdelijke aanduiding voor inhoud 2">
            <a:extLst>
              <a:ext uri="{FF2B5EF4-FFF2-40B4-BE49-F238E27FC236}">
                <a16:creationId xmlns:a16="http://schemas.microsoft.com/office/drawing/2014/main" id="{3BA245D5-4D55-44FB-AE43-E16ED83E61F2}"/>
              </a:ext>
            </a:extLst>
          </p:cNvPr>
          <p:cNvSpPr>
            <a:spLocks noGrp="1"/>
          </p:cNvSpPr>
          <p:nvPr>
            <p:ph sz="half" idx="2"/>
          </p:nvPr>
        </p:nvSpPr>
        <p:spPr>
          <a:xfrm>
            <a:off x="4340284" y="1649763"/>
            <a:ext cx="7556343" cy="4697326"/>
          </a:xfrm>
        </p:spPr>
        <p:txBody>
          <a:bodyPr>
            <a:normAutofit/>
          </a:bodyPr>
          <a:lstStyle/>
          <a:p>
            <a:r>
              <a:rPr lang="nl-BE" b="1" dirty="0"/>
              <a:t>Opdrachten</a:t>
            </a:r>
            <a:r>
              <a:rPr lang="nl-BE" dirty="0"/>
              <a:t> </a:t>
            </a:r>
            <a:r>
              <a:rPr lang="nl-BE" b="1" dirty="0"/>
              <a:t>na</a:t>
            </a:r>
            <a:r>
              <a:rPr lang="nl-BE" dirty="0"/>
              <a:t> de module </a:t>
            </a:r>
            <a:r>
              <a:rPr lang="nl-BE" b="1" dirty="0"/>
              <a:t>IPS </a:t>
            </a:r>
            <a:r>
              <a:rPr lang="nl-BE" dirty="0"/>
              <a:t>:</a:t>
            </a:r>
          </a:p>
          <a:p>
            <a:pPr marL="514350" indent="-514350">
              <a:buFont typeface="+mj-lt"/>
              <a:buAutoNum type="arabicPeriod"/>
            </a:pPr>
            <a:r>
              <a:rPr lang="nl-BE" dirty="0"/>
              <a:t>Invullen feedbackformulier –</a:t>
            </a:r>
            <a:r>
              <a:rPr lang="nl-BE" b="1" dirty="0">
                <a:solidFill>
                  <a:schemeClr val="accent1"/>
                </a:solidFill>
              </a:rPr>
              <a:t> invullen deze week</a:t>
            </a:r>
          </a:p>
          <a:p>
            <a:pPr marL="514350" indent="-514350">
              <a:buFont typeface="+mj-lt"/>
              <a:buAutoNum type="arabicPeriod"/>
            </a:pPr>
            <a:r>
              <a:rPr lang="nl-BE" dirty="0"/>
              <a:t>Zorgplan opstellen voor eigen casus (doelzoeker + ICF-model)</a:t>
            </a:r>
          </a:p>
          <a:p>
            <a:endParaRPr lang="nl-BE" dirty="0"/>
          </a:p>
          <a:p>
            <a:endParaRPr lang="nl-BE" dirty="0"/>
          </a:p>
          <a:p>
            <a:r>
              <a:rPr lang="nl-BE" b="1" dirty="0">
                <a:solidFill>
                  <a:schemeClr val="accent1"/>
                </a:solidFill>
              </a:rPr>
              <a:t>DEADLINE: 1 week voor module TW</a:t>
            </a:r>
          </a:p>
          <a:p>
            <a:endParaRPr lang="nl-BE" dirty="0"/>
          </a:p>
        </p:txBody>
      </p:sp>
    </p:spTree>
    <p:extLst>
      <p:ext uri="{BB962C8B-B14F-4D97-AF65-F5344CB8AC3E}">
        <p14:creationId xmlns:p14="http://schemas.microsoft.com/office/powerpoint/2010/main" val="4078725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99273-9488-4209-ABBC-BCF3C30A7C80}"/>
              </a:ext>
            </a:extLst>
          </p:cNvPr>
          <p:cNvSpPr>
            <a:spLocks noGrp="1"/>
          </p:cNvSpPr>
          <p:nvPr>
            <p:ph type="title"/>
          </p:nvPr>
        </p:nvSpPr>
        <p:spPr>
          <a:xfrm>
            <a:off x="3007030" y="523081"/>
            <a:ext cx="8161712" cy="1325563"/>
          </a:xfrm>
        </p:spPr>
        <p:txBody>
          <a:bodyPr anchor="ctr">
            <a:normAutofit/>
          </a:bodyPr>
          <a:lstStyle/>
          <a:p>
            <a:r>
              <a:rPr lang="nl-BE" dirty="0"/>
              <a:t>PORTFOLIO – </a:t>
            </a:r>
            <a:br>
              <a:rPr lang="nl-BE" dirty="0"/>
            </a:br>
            <a:r>
              <a:rPr lang="nl-BE" sz="3600" dirty="0"/>
              <a:t>WAT VERWACHTEN WE VAN JE? </a:t>
            </a:r>
          </a:p>
        </p:txBody>
      </p:sp>
      <p:sp>
        <p:nvSpPr>
          <p:cNvPr id="3" name="Tijdelijke aanduiding voor inhoud 2">
            <a:extLst>
              <a:ext uri="{FF2B5EF4-FFF2-40B4-BE49-F238E27FC236}">
                <a16:creationId xmlns:a16="http://schemas.microsoft.com/office/drawing/2014/main" id="{3BA245D5-4D55-44FB-AE43-E16ED83E61F2}"/>
              </a:ext>
            </a:extLst>
          </p:cNvPr>
          <p:cNvSpPr>
            <a:spLocks noGrp="1"/>
          </p:cNvSpPr>
          <p:nvPr>
            <p:ph idx="1"/>
          </p:nvPr>
        </p:nvSpPr>
        <p:spPr>
          <a:xfrm>
            <a:off x="3192087" y="1983581"/>
            <a:ext cx="8161712" cy="4351338"/>
          </a:xfrm>
        </p:spPr>
        <p:txBody>
          <a:bodyPr>
            <a:normAutofit fontScale="92500" lnSpcReduction="10000"/>
          </a:bodyPr>
          <a:lstStyle/>
          <a:p>
            <a:endParaRPr lang="nl-BE" dirty="0"/>
          </a:p>
          <a:p>
            <a:r>
              <a:rPr lang="nl-BE" b="1" dirty="0"/>
              <a:t>Voorbereidende</a:t>
            </a:r>
            <a:r>
              <a:rPr lang="nl-BE" dirty="0"/>
              <a:t> opdrachten </a:t>
            </a:r>
          </a:p>
          <a:p>
            <a:r>
              <a:rPr lang="nl-BE" b="1" dirty="0" err="1"/>
              <a:t>moduledag</a:t>
            </a:r>
            <a:r>
              <a:rPr lang="nl-BE" b="1" dirty="0"/>
              <a:t> 2 TW</a:t>
            </a:r>
            <a:r>
              <a:rPr lang="nl-BE" dirty="0"/>
              <a:t>:</a:t>
            </a:r>
          </a:p>
          <a:p>
            <a:endParaRPr lang="nl-BE" dirty="0"/>
          </a:p>
          <a:p>
            <a:r>
              <a:rPr lang="nl-BE" dirty="0"/>
              <a:t>Document staat in de ZORO-classroom</a:t>
            </a:r>
          </a:p>
          <a:p>
            <a:pPr marL="514350" indent="-514350">
              <a:buFont typeface="+mj-lt"/>
              <a:buAutoNum type="arabicPeriod"/>
            </a:pPr>
            <a:r>
              <a:rPr lang="nl-BE" dirty="0"/>
              <a:t>Mediaprofiel (link)</a:t>
            </a:r>
          </a:p>
          <a:p>
            <a:pPr marL="514350" indent="-514350">
              <a:buFont typeface="+mj-lt"/>
              <a:buAutoNum type="arabicPeriod"/>
            </a:pPr>
            <a:r>
              <a:rPr lang="nl-BE" dirty="0"/>
              <a:t>Persoonlijke doelstelling (link)</a:t>
            </a:r>
          </a:p>
          <a:p>
            <a:pPr marL="457200" indent="-457200">
              <a:buFont typeface="Arial" panose="020B0604020202020204" pitchFamily="34" charset="0"/>
              <a:buChar char="•"/>
            </a:pPr>
            <a:endParaRPr lang="nl-BE" dirty="0"/>
          </a:p>
          <a:p>
            <a:r>
              <a:rPr lang="nl-BE" b="1" dirty="0"/>
              <a:t>DEADLINE: 1 week voor de start </a:t>
            </a:r>
            <a:br>
              <a:rPr lang="nl-BE" b="1" dirty="0"/>
            </a:br>
            <a:r>
              <a:rPr lang="nl-BE" b="1" dirty="0"/>
              <a:t>	         van module TW</a:t>
            </a:r>
          </a:p>
          <a:p>
            <a:endParaRPr lang="nl-BE" dirty="0"/>
          </a:p>
        </p:txBody>
      </p:sp>
      <p:pic>
        <p:nvPicPr>
          <p:cNvPr id="4" name="Afbeelding 3">
            <a:extLst>
              <a:ext uri="{FF2B5EF4-FFF2-40B4-BE49-F238E27FC236}">
                <a16:creationId xmlns:a16="http://schemas.microsoft.com/office/drawing/2014/main" id="{A4BF6B48-2965-4C22-850D-83E533A0CDF5}"/>
              </a:ext>
            </a:extLst>
          </p:cNvPr>
          <p:cNvPicPr>
            <a:picLocks noChangeAspect="1"/>
          </p:cNvPicPr>
          <p:nvPr/>
        </p:nvPicPr>
        <p:blipFill>
          <a:blip r:embed="rId3"/>
          <a:stretch>
            <a:fillRect/>
          </a:stretch>
        </p:blipFill>
        <p:spPr>
          <a:xfrm>
            <a:off x="-1" y="-14374"/>
            <a:ext cx="2862943" cy="6816532"/>
          </a:xfrm>
          <a:prstGeom prst="rect">
            <a:avLst/>
          </a:prstGeom>
          <a:noFill/>
        </p:spPr>
      </p:pic>
      <p:pic>
        <p:nvPicPr>
          <p:cNvPr id="5" name="Afbeelding 4">
            <a:extLst>
              <a:ext uri="{FF2B5EF4-FFF2-40B4-BE49-F238E27FC236}">
                <a16:creationId xmlns:a16="http://schemas.microsoft.com/office/drawing/2014/main" id="{E7453BBE-A41C-497E-AB58-992FF3B15B36}"/>
              </a:ext>
            </a:extLst>
          </p:cNvPr>
          <p:cNvPicPr>
            <a:picLocks noChangeAspect="1"/>
          </p:cNvPicPr>
          <p:nvPr/>
        </p:nvPicPr>
        <p:blipFill>
          <a:blip r:embed="rId4"/>
          <a:stretch>
            <a:fillRect/>
          </a:stretch>
        </p:blipFill>
        <p:spPr>
          <a:xfrm>
            <a:off x="9301040" y="-14374"/>
            <a:ext cx="2890960" cy="6858000"/>
          </a:xfrm>
          <a:prstGeom prst="rect">
            <a:avLst/>
          </a:prstGeom>
        </p:spPr>
      </p:pic>
    </p:spTree>
    <p:extLst>
      <p:ext uri="{BB962C8B-B14F-4D97-AF65-F5344CB8AC3E}">
        <p14:creationId xmlns:p14="http://schemas.microsoft.com/office/powerpoint/2010/main" val="410164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7DEA462-94E6-4D35-BAE6-A067B85729B2}"/>
              </a:ext>
            </a:extLst>
          </p:cNvPr>
          <p:cNvPicPr>
            <a:picLocks noChangeAspect="1"/>
          </p:cNvPicPr>
          <p:nvPr/>
        </p:nvPicPr>
        <p:blipFill>
          <a:blip r:embed="rId3"/>
          <a:stretch>
            <a:fillRect/>
          </a:stretch>
        </p:blipFill>
        <p:spPr>
          <a:xfrm>
            <a:off x="536626" y="1813246"/>
            <a:ext cx="1690888" cy="4221307"/>
          </a:xfrm>
          <a:prstGeom prst="rect">
            <a:avLst/>
          </a:prstGeom>
        </p:spPr>
      </p:pic>
      <p:pic>
        <p:nvPicPr>
          <p:cNvPr id="9" name="Afbeelding 8">
            <a:extLst>
              <a:ext uri="{FF2B5EF4-FFF2-40B4-BE49-F238E27FC236}">
                <a16:creationId xmlns:a16="http://schemas.microsoft.com/office/drawing/2014/main" id="{BB8B901C-22E3-4ACC-B24D-4C0AE5E9C52C}"/>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3581" b="17121"/>
          <a:stretch/>
        </p:blipFill>
        <p:spPr>
          <a:xfrm>
            <a:off x="9445426" y="3049800"/>
            <a:ext cx="2209948" cy="3377045"/>
          </a:xfrm>
          <a:prstGeom prst="rect">
            <a:avLst/>
          </a:prstGeom>
        </p:spPr>
      </p:pic>
      <p:pic>
        <p:nvPicPr>
          <p:cNvPr id="2" name="Afbeelding 1">
            <a:extLst>
              <a:ext uri="{FF2B5EF4-FFF2-40B4-BE49-F238E27FC236}">
                <a16:creationId xmlns:a16="http://schemas.microsoft.com/office/drawing/2014/main" id="{C11DE14E-7DEF-42AC-8422-0F245F384BB9}"/>
              </a:ext>
            </a:extLst>
          </p:cNvPr>
          <p:cNvPicPr>
            <a:picLocks noChangeAspect="1"/>
          </p:cNvPicPr>
          <p:nvPr/>
        </p:nvPicPr>
        <p:blipFill>
          <a:blip r:embed="rId6"/>
          <a:stretch>
            <a:fillRect/>
          </a:stretch>
        </p:blipFill>
        <p:spPr>
          <a:xfrm>
            <a:off x="5170852" y="2471639"/>
            <a:ext cx="2994253" cy="4104272"/>
          </a:xfrm>
          <a:prstGeom prst="rect">
            <a:avLst/>
          </a:prstGeom>
        </p:spPr>
      </p:pic>
      <p:pic>
        <p:nvPicPr>
          <p:cNvPr id="4" name="Afbeelding 3">
            <a:extLst>
              <a:ext uri="{FF2B5EF4-FFF2-40B4-BE49-F238E27FC236}">
                <a16:creationId xmlns:a16="http://schemas.microsoft.com/office/drawing/2014/main" id="{C94F098F-3BC5-48FA-8B07-4A352D7E058D}"/>
              </a:ext>
            </a:extLst>
          </p:cNvPr>
          <p:cNvPicPr>
            <a:picLocks noChangeAspect="1"/>
          </p:cNvPicPr>
          <p:nvPr/>
        </p:nvPicPr>
        <p:blipFill>
          <a:blip r:embed="rId7"/>
          <a:stretch>
            <a:fillRect/>
          </a:stretch>
        </p:blipFill>
        <p:spPr>
          <a:xfrm>
            <a:off x="2404229" y="775278"/>
            <a:ext cx="3563440" cy="2478430"/>
          </a:xfrm>
          <a:prstGeom prst="rect">
            <a:avLst/>
          </a:prstGeom>
        </p:spPr>
      </p:pic>
      <p:pic>
        <p:nvPicPr>
          <p:cNvPr id="1030" name="Picture 6">
            <a:extLst>
              <a:ext uri="{FF2B5EF4-FFF2-40B4-BE49-F238E27FC236}">
                <a16:creationId xmlns:a16="http://schemas.microsoft.com/office/drawing/2014/main" id="{C8872754-1B02-43D8-B26B-1B2B17C2EF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2132" y="282089"/>
            <a:ext cx="2986220" cy="262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464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F4BD0EA-AF8A-4FC4-B7DB-7529F9E333B6}"/>
              </a:ext>
            </a:extLst>
          </p:cNvPr>
          <p:cNvSpPr>
            <a:spLocks noGrp="1"/>
          </p:cNvSpPr>
          <p:nvPr>
            <p:ph type="title"/>
          </p:nvPr>
        </p:nvSpPr>
        <p:spPr/>
        <p:txBody>
          <a:bodyPr/>
          <a:lstStyle/>
          <a:p>
            <a:r>
              <a:rPr lang="nl-BE"/>
              <a:t>WAT NEEM JE MEE?</a:t>
            </a:r>
          </a:p>
        </p:txBody>
      </p:sp>
      <p:sp>
        <p:nvSpPr>
          <p:cNvPr id="8" name="Tijdelijke aanduiding voor inhoud 7">
            <a:extLst>
              <a:ext uri="{FF2B5EF4-FFF2-40B4-BE49-F238E27FC236}">
                <a16:creationId xmlns:a16="http://schemas.microsoft.com/office/drawing/2014/main" id="{C22459F9-63DC-4A12-BE7A-648C290609C8}"/>
              </a:ext>
            </a:extLst>
          </p:cNvPr>
          <p:cNvSpPr>
            <a:spLocks noGrp="1"/>
          </p:cNvSpPr>
          <p:nvPr>
            <p:ph idx="1"/>
          </p:nvPr>
        </p:nvSpPr>
        <p:spPr/>
        <p:txBody>
          <a:bodyPr vert="horz" lIns="91440" tIns="45720" rIns="91440" bIns="45720" rtlCol="0" anchor="t">
            <a:normAutofit/>
          </a:bodyPr>
          <a:lstStyle/>
          <a:p>
            <a:r>
              <a:rPr lang="nl-BE" dirty="0">
                <a:latin typeface="Encode Sans"/>
              </a:rPr>
              <a:t>Ga naar </a:t>
            </a:r>
            <a:r>
              <a:rPr lang="nl-BE" dirty="0">
                <a:latin typeface="Encode Sans"/>
                <a:hlinkClick r:id="rId3"/>
              </a:rPr>
              <a:t>www.mentimeter.com</a:t>
            </a:r>
            <a:r>
              <a:rPr lang="nl-BE" dirty="0">
                <a:latin typeface="Encode Sans"/>
              </a:rPr>
              <a:t> </a:t>
            </a:r>
          </a:p>
        </p:txBody>
      </p:sp>
    </p:spTree>
    <p:extLst>
      <p:ext uri="{BB962C8B-B14F-4D97-AF65-F5344CB8AC3E}">
        <p14:creationId xmlns:p14="http://schemas.microsoft.com/office/powerpoint/2010/main" val="4199958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59AF0-C024-4817-8B72-6939249D906D}"/>
              </a:ext>
            </a:extLst>
          </p:cNvPr>
          <p:cNvSpPr>
            <a:spLocks noGrp="1"/>
          </p:cNvSpPr>
          <p:nvPr>
            <p:ph type="title"/>
          </p:nvPr>
        </p:nvSpPr>
        <p:spPr/>
        <p:txBody>
          <a:bodyPr/>
          <a:lstStyle/>
          <a:p>
            <a:pPr algn="r"/>
            <a:r>
              <a:rPr lang="nl-BE"/>
              <a:t>VRAGEN ?</a:t>
            </a:r>
          </a:p>
        </p:txBody>
      </p:sp>
      <p:sp>
        <p:nvSpPr>
          <p:cNvPr id="3" name="Tijdelijke aanduiding voor tekst 2">
            <a:extLst>
              <a:ext uri="{FF2B5EF4-FFF2-40B4-BE49-F238E27FC236}">
                <a16:creationId xmlns:a16="http://schemas.microsoft.com/office/drawing/2014/main" id="{0A7A757B-0709-444A-A6CD-C6DA1AA7E86C}"/>
              </a:ext>
            </a:extLst>
          </p:cNvPr>
          <p:cNvSpPr>
            <a:spLocks noGrp="1"/>
          </p:cNvSpPr>
          <p:nvPr>
            <p:ph type="body" idx="1"/>
          </p:nvPr>
        </p:nvSpPr>
        <p:spPr/>
        <p:txBody>
          <a:bodyPr/>
          <a:lstStyle/>
          <a:p>
            <a:endParaRPr lang="nl-BE"/>
          </a:p>
        </p:txBody>
      </p:sp>
      <p:pic>
        <p:nvPicPr>
          <p:cNvPr id="4" name="Picture 4" descr="De kunst van het vragen stellen - Socratisch Cafe Utrecht">
            <a:extLst>
              <a:ext uri="{FF2B5EF4-FFF2-40B4-BE49-F238E27FC236}">
                <a16:creationId xmlns:a16="http://schemas.microsoft.com/office/drawing/2014/main" id="{1F89EA6B-3C56-401C-BEBF-5A41C92F8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58" y="573536"/>
            <a:ext cx="5877375" cy="441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47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7149EE-6E61-474A-B62E-B38D3529064E}"/>
              </a:ext>
            </a:extLst>
          </p:cNvPr>
          <p:cNvSpPr>
            <a:spLocks noGrp="1"/>
          </p:cNvSpPr>
          <p:nvPr>
            <p:ph type="ctrTitle"/>
          </p:nvPr>
        </p:nvSpPr>
        <p:spPr/>
        <p:txBody>
          <a:bodyPr/>
          <a:lstStyle/>
          <a:p>
            <a:r>
              <a:rPr lang="nl-BE"/>
              <a:t>BEDANKT VOOR JE AANDACHT! </a:t>
            </a:r>
          </a:p>
        </p:txBody>
      </p:sp>
      <p:sp>
        <p:nvSpPr>
          <p:cNvPr id="5" name="Ondertitel 4">
            <a:extLst>
              <a:ext uri="{FF2B5EF4-FFF2-40B4-BE49-F238E27FC236}">
                <a16:creationId xmlns:a16="http://schemas.microsoft.com/office/drawing/2014/main" id="{9BC94605-AB51-47A1-8F39-8DBD26DC4282}"/>
              </a:ext>
            </a:extLst>
          </p:cNvPr>
          <p:cNvSpPr>
            <a:spLocks noGrp="1"/>
          </p:cNvSpPr>
          <p:nvPr>
            <p:ph type="subTitle" idx="1"/>
          </p:nvPr>
        </p:nvSpPr>
        <p:spPr>
          <a:xfrm>
            <a:off x="201977" y="4079875"/>
            <a:ext cx="9144000" cy="1655762"/>
          </a:xfrm>
        </p:spPr>
        <p:txBody>
          <a:bodyPr/>
          <a:lstStyle/>
          <a:p>
            <a:pPr algn="l"/>
            <a:r>
              <a:rPr lang="nl-BE" dirty="0"/>
              <a:t/>
            </a:r>
            <a:br>
              <a:rPr lang="nl-BE" dirty="0"/>
            </a:br>
            <a:endParaRPr lang="nl-BE" dirty="0"/>
          </a:p>
        </p:txBody>
      </p:sp>
    </p:spTree>
    <p:extLst>
      <p:ext uri="{BB962C8B-B14F-4D97-AF65-F5344CB8AC3E}">
        <p14:creationId xmlns:p14="http://schemas.microsoft.com/office/powerpoint/2010/main" val="4104347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26C94-58FB-4C81-A6D3-BA78462E9880}"/>
              </a:ext>
            </a:extLst>
          </p:cNvPr>
          <p:cNvSpPr>
            <a:spLocks noGrp="1"/>
          </p:cNvSpPr>
          <p:nvPr>
            <p:ph type="title"/>
          </p:nvPr>
        </p:nvSpPr>
        <p:spPr/>
        <p:txBody>
          <a:bodyPr/>
          <a:lstStyle/>
          <a:p>
            <a:r>
              <a:rPr lang="nl-BE"/>
              <a:t>REFERENTIES</a:t>
            </a:r>
          </a:p>
        </p:txBody>
      </p:sp>
      <p:sp>
        <p:nvSpPr>
          <p:cNvPr id="3" name="Tijdelijke aanduiding voor inhoud 2">
            <a:extLst>
              <a:ext uri="{FF2B5EF4-FFF2-40B4-BE49-F238E27FC236}">
                <a16:creationId xmlns:a16="http://schemas.microsoft.com/office/drawing/2014/main" id="{D60FE633-98A6-4FFB-9121-D9D8D74FD6FA}"/>
              </a:ext>
            </a:extLst>
          </p:cNvPr>
          <p:cNvSpPr>
            <a:spLocks noGrp="1"/>
          </p:cNvSpPr>
          <p:nvPr>
            <p:ph idx="1"/>
          </p:nvPr>
        </p:nvSpPr>
        <p:spPr/>
        <p:txBody>
          <a:bodyPr vert="horz" lIns="91440" tIns="45720" rIns="91440" bIns="45720" rtlCol="0" anchor="t">
            <a:normAutofit/>
          </a:bodyPr>
          <a:lstStyle/>
          <a:p>
            <a:pPr algn="just"/>
            <a:r>
              <a:rPr lang="en-US" sz="1800"/>
              <a:t>Daes, J., Van Bogaert, P., &amp; Timmermans, O. (2020). </a:t>
            </a:r>
            <a:r>
              <a:rPr lang="en-US" sz="1800" err="1"/>
              <a:t>Definiëring</a:t>
            </a:r>
            <a:r>
              <a:rPr lang="en-US" sz="1800"/>
              <a:t> </a:t>
            </a:r>
            <a:r>
              <a:rPr lang="en-US" sz="1800" err="1"/>
              <a:t>competenties</a:t>
            </a:r>
            <a:r>
              <a:rPr lang="en-US" sz="1800"/>
              <a:t> ZORO-project. Retrieved from </a:t>
            </a:r>
            <a:r>
              <a:rPr lang="en-US" sz="1800" u="sng">
                <a:solidFill>
                  <a:schemeClr val="accent1"/>
                </a:solidFill>
                <a:hlinkClick r:id="rId2">
                  <a:extLst>
                    <a:ext uri="{A12FA001-AC4F-418D-AE19-62706E023703}">
                      <ahyp:hlinkClr xmlns:ahyp="http://schemas.microsoft.com/office/drawing/2018/hyperlinkcolor" xmlns="" val="tx"/>
                    </a:ext>
                  </a:extLst>
                </a:hlinkClick>
              </a:rPr>
              <a:t>https://www.provincieantwerpen.be/content/dam/provant/dese/economie/zorginnovatie/Rapport%20defini%c3%abring%20competenties%20zoro-project%2002.03.2020.pdf</a:t>
            </a:r>
            <a:endParaRPr lang="en-US" sz="1800" u="sng">
              <a:solidFill>
                <a:schemeClr val="accent1"/>
              </a:solidFill>
            </a:endParaRPr>
          </a:p>
          <a:p>
            <a:pPr algn="just"/>
            <a:endParaRPr lang="nl-BE" sz="1800">
              <a:solidFill>
                <a:schemeClr val="accent1"/>
              </a:solidFill>
            </a:endParaRPr>
          </a:p>
          <a:p>
            <a:pPr algn="just"/>
            <a:r>
              <a:rPr lang="en-US" sz="1800"/>
              <a:t>Mullins, L. J. (2007). </a:t>
            </a:r>
            <a:r>
              <a:rPr lang="en-US" sz="1800" i="1"/>
              <a:t>Management van </a:t>
            </a:r>
            <a:r>
              <a:rPr lang="en-US" sz="1800" i="1" err="1"/>
              <a:t>gedrag</a:t>
            </a:r>
            <a:r>
              <a:rPr lang="en-US" sz="1800"/>
              <a:t>: Pearson Benelux B.V.</a:t>
            </a:r>
          </a:p>
          <a:p>
            <a:pPr algn="just"/>
            <a:endParaRPr lang="nl-BE" sz="1800"/>
          </a:p>
          <a:p>
            <a:pPr algn="just"/>
            <a:r>
              <a:rPr lang="en-US" sz="1800" err="1">
                <a:latin typeface="Encode Sans"/>
              </a:rPr>
              <a:t>Tsakitzidis</a:t>
            </a:r>
            <a:r>
              <a:rPr lang="en-US" sz="1800">
                <a:latin typeface="Encode Sans"/>
              </a:rPr>
              <a:t>, G., &amp; Van </a:t>
            </a:r>
            <a:r>
              <a:rPr lang="en-US" sz="1800" err="1">
                <a:latin typeface="Encode Sans"/>
              </a:rPr>
              <a:t>Royen</a:t>
            </a:r>
            <a:r>
              <a:rPr lang="en-US" sz="1800">
                <a:latin typeface="Encode Sans"/>
              </a:rPr>
              <a:t>, P. (2018). </a:t>
            </a:r>
            <a:r>
              <a:rPr lang="en-US" sz="1800" i="1">
                <a:latin typeface="Encode Sans"/>
              </a:rPr>
              <a:t>Leren </a:t>
            </a:r>
            <a:r>
              <a:rPr lang="en-US" sz="1800" i="1" err="1">
                <a:latin typeface="Encode Sans"/>
              </a:rPr>
              <a:t>interprofessioneel</a:t>
            </a:r>
            <a:r>
              <a:rPr lang="en-US" sz="1800" i="1">
                <a:latin typeface="Encode Sans"/>
              </a:rPr>
              <a:t> </a:t>
            </a:r>
            <a:r>
              <a:rPr lang="en-US" sz="1800" i="1" err="1">
                <a:latin typeface="Encode Sans"/>
              </a:rPr>
              <a:t>samenwerken</a:t>
            </a:r>
            <a:r>
              <a:rPr lang="en-US" sz="1800" i="1">
                <a:latin typeface="Encode Sans"/>
              </a:rPr>
              <a:t> in de </a:t>
            </a:r>
            <a:r>
              <a:rPr lang="en-US" sz="1800" i="1" err="1">
                <a:latin typeface="Encode Sans"/>
              </a:rPr>
              <a:t>gezondheidszorg</a:t>
            </a:r>
            <a:r>
              <a:rPr lang="en-US" sz="1800">
                <a:latin typeface="Encode Sans"/>
              </a:rPr>
              <a:t> (4 ed.): Van In.</a:t>
            </a:r>
            <a:endParaRPr lang="nl-BE" sz="1800">
              <a:latin typeface="Encode Sans"/>
            </a:endParaRPr>
          </a:p>
          <a:p>
            <a:pPr algn="just"/>
            <a:endParaRPr lang="en-US" sz="1800">
              <a:latin typeface="Encode Sans"/>
            </a:endParaRPr>
          </a:p>
          <a:p>
            <a:pPr algn="just"/>
            <a:r>
              <a:rPr lang="nl" sz="1800"/>
              <a:t>Vlaams Patiëntenplatform (2017). Doelzoeker: Samen onderweg naar persoonlijke zorg. Heverlee: Vlaams Patiëntenplatform.</a:t>
            </a:r>
            <a:r>
              <a:rPr lang="en-US" sz="1800"/>
              <a:t> </a:t>
            </a:r>
            <a:endParaRPr lang="en-US"/>
          </a:p>
          <a:p>
            <a:endParaRPr lang="nl-BE"/>
          </a:p>
        </p:txBody>
      </p:sp>
    </p:spTree>
    <p:extLst>
      <p:ext uri="{BB962C8B-B14F-4D97-AF65-F5344CB8AC3E}">
        <p14:creationId xmlns:p14="http://schemas.microsoft.com/office/powerpoint/2010/main" val="90106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626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C9FFC-4979-4A04-B288-A8DADE68E5D2}"/>
              </a:ext>
            </a:extLst>
          </p:cNvPr>
          <p:cNvSpPr>
            <a:spLocks noGrp="1"/>
          </p:cNvSpPr>
          <p:nvPr>
            <p:ph type="title"/>
          </p:nvPr>
        </p:nvSpPr>
        <p:spPr>
          <a:xfrm>
            <a:off x="838200" y="0"/>
            <a:ext cx="10515600" cy="1325563"/>
          </a:xfrm>
        </p:spPr>
        <p:txBody>
          <a:bodyPr/>
          <a:lstStyle/>
          <a:p>
            <a:endParaRPr lang="nl-BE"/>
          </a:p>
        </p:txBody>
      </p:sp>
      <p:pic>
        <p:nvPicPr>
          <p:cNvPr id="2050" name="Picture 2">
            <a:extLst>
              <a:ext uri="{FF2B5EF4-FFF2-40B4-BE49-F238E27FC236}">
                <a16:creationId xmlns:a16="http://schemas.microsoft.com/office/drawing/2014/main" id="{9D3C8EF2-6B03-4427-9E1B-AA3CFCD60B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789" y="300517"/>
            <a:ext cx="11610422" cy="625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2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6866E-1EFF-4C59-ABC8-6234D97E6BE3}"/>
              </a:ext>
            </a:extLst>
          </p:cNvPr>
          <p:cNvSpPr>
            <a:spLocks noGrp="1"/>
          </p:cNvSpPr>
          <p:nvPr>
            <p:ph type="title"/>
          </p:nvPr>
        </p:nvSpPr>
        <p:spPr/>
        <p:txBody>
          <a:bodyPr/>
          <a:lstStyle/>
          <a:p>
            <a:r>
              <a:rPr lang="nl-BE"/>
              <a:t>ZORO COMPETENTIES: STIE-MODEL</a:t>
            </a:r>
          </a:p>
        </p:txBody>
      </p:sp>
      <p:graphicFrame>
        <p:nvGraphicFramePr>
          <p:cNvPr id="8" name="Tijdelijke aanduiding voor inhoud 7">
            <a:extLst>
              <a:ext uri="{FF2B5EF4-FFF2-40B4-BE49-F238E27FC236}">
                <a16:creationId xmlns:a16="http://schemas.microsoft.com/office/drawing/2014/main" id="{449B2C08-2CBB-4E47-A278-C94C05B3F37D}"/>
              </a:ext>
            </a:extLst>
          </p:cNvPr>
          <p:cNvGraphicFramePr>
            <a:graphicFrameLocks noGrp="1"/>
          </p:cNvGraphicFramePr>
          <p:nvPr>
            <p:ph idx="1"/>
          </p:nvPr>
        </p:nvGraphicFramePr>
        <p:xfrm>
          <a:off x="1336923" y="1592494"/>
          <a:ext cx="9518151" cy="397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F5E42729-7351-47FC-93EB-3921349EDA80}"/>
              </a:ext>
            </a:extLst>
          </p:cNvPr>
          <p:cNvSpPr txBox="1"/>
          <p:nvPr/>
        </p:nvSpPr>
        <p:spPr>
          <a:xfrm>
            <a:off x="4321153" y="4896174"/>
            <a:ext cx="3641253" cy="369332"/>
          </a:xfrm>
          <a:prstGeom prst="rect">
            <a:avLst/>
          </a:prstGeom>
          <a:noFill/>
        </p:spPr>
        <p:txBody>
          <a:bodyPr wrap="none" rtlCol="0">
            <a:spAutoFit/>
          </a:bodyPr>
          <a:lstStyle/>
          <a:p>
            <a:r>
              <a:rPr lang="nl-BE" b="1">
                <a:solidFill>
                  <a:schemeClr val="tx2">
                    <a:lumMod val="50000"/>
                  </a:schemeClr>
                </a:solidFill>
              </a:rPr>
              <a:t>Ik ZORO voor jou. ZORO jij voor mij?</a:t>
            </a:r>
          </a:p>
        </p:txBody>
      </p:sp>
    </p:spTree>
    <p:extLst>
      <p:ext uri="{BB962C8B-B14F-4D97-AF65-F5344CB8AC3E}">
        <p14:creationId xmlns:p14="http://schemas.microsoft.com/office/powerpoint/2010/main" val="278574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A8302E3-FBCA-407A-BA8E-D9A038382254}"/>
              </a:ext>
            </a:extLst>
          </p:cNvPr>
          <p:cNvSpPr>
            <a:spLocks noGrp="1"/>
          </p:cNvSpPr>
          <p:nvPr>
            <p:ph type="title"/>
          </p:nvPr>
        </p:nvSpPr>
        <p:spPr/>
        <p:txBody>
          <a:bodyPr/>
          <a:lstStyle/>
          <a:p>
            <a:r>
              <a:rPr lang="nl-BE"/>
              <a:t>DAGINDELING MODULE 1</a:t>
            </a:r>
          </a:p>
        </p:txBody>
      </p:sp>
      <p:graphicFrame>
        <p:nvGraphicFramePr>
          <p:cNvPr id="5" name="Tabel 5">
            <a:extLst>
              <a:ext uri="{FF2B5EF4-FFF2-40B4-BE49-F238E27FC236}">
                <a16:creationId xmlns:a16="http://schemas.microsoft.com/office/drawing/2014/main" id="{6F1EEDA0-BFC3-404C-A1B0-E815DF4FC23F}"/>
              </a:ext>
            </a:extLst>
          </p:cNvPr>
          <p:cNvGraphicFramePr>
            <a:graphicFrameLocks noGrp="1"/>
          </p:cNvGraphicFramePr>
          <p:nvPr>
            <p:ph idx="1"/>
          </p:nvPr>
        </p:nvGraphicFramePr>
        <p:xfrm>
          <a:off x="4428162" y="1756881"/>
          <a:ext cx="7120147" cy="3933283"/>
        </p:xfrm>
        <a:graphic>
          <a:graphicData uri="http://schemas.openxmlformats.org/drawingml/2006/table">
            <a:tbl>
              <a:tblPr firstRow="1" bandRow="1">
                <a:tableStyleId>{00A15C55-8517-42AA-B614-E9B94910E393}</a:tableStyleId>
              </a:tblPr>
              <a:tblGrid>
                <a:gridCol w="1613042">
                  <a:extLst>
                    <a:ext uri="{9D8B030D-6E8A-4147-A177-3AD203B41FA5}">
                      <a16:colId xmlns:a16="http://schemas.microsoft.com/office/drawing/2014/main" val="3867571310"/>
                    </a:ext>
                  </a:extLst>
                </a:gridCol>
                <a:gridCol w="5507105">
                  <a:extLst>
                    <a:ext uri="{9D8B030D-6E8A-4147-A177-3AD203B41FA5}">
                      <a16:colId xmlns:a16="http://schemas.microsoft.com/office/drawing/2014/main" val="1051060838"/>
                    </a:ext>
                  </a:extLst>
                </a:gridCol>
              </a:tblGrid>
              <a:tr h="536081">
                <a:tc>
                  <a:txBody>
                    <a:bodyPr/>
                    <a:lstStyle/>
                    <a:p>
                      <a:r>
                        <a:rPr lang="nl-BE"/>
                        <a:t>UUR</a:t>
                      </a:r>
                    </a:p>
                  </a:txBody>
                  <a:tcPr/>
                </a:tc>
                <a:tc>
                  <a:txBody>
                    <a:bodyPr/>
                    <a:lstStyle/>
                    <a:p>
                      <a:r>
                        <a:rPr lang="nl-BE"/>
                        <a:t>INHOUD</a:t>
                      </a:r>
                    </a:p>
                  </a:txBody>
                  <a:tcPr/>
                </a:tc>
                <a:extLst>
                  <a:ext uri="{0D108BD9-81ED-4DB2-BD59-A6C34878D82A}">
                    <a16:rowId xmlns:a16="http://schemas.microsoft.com/office/drawing/2014/main" val="783294482"/>
                  </a:ext>
                </a:extLst>
              </a:tr>
              <a:tr h="536081">
                <a:tc>
                  <a:txBody>
                    <a:bodyPr/>
                    <a:lstStyle/>
                    <a:p>
                      <a:r>
                        <a:rPr lang="nl-BE" sz="2000" dirty="0"/>
                        <a:t>12:15 – 12:30</a:t>
                      </a:r>
                    </a:p>
                  </a:txBody>
                  <a:tcPr/>
                </a:tc>
                <a:tc>
                  <a:txBody>
                    <a:bodyPr/>
                    <a:lstStyle/>
                    <a:p>
                      <a:r>
                        <a:rPr lang="nl-BE" sz="2000" dirty="0"/>
                        <a:t>Tijd om je aan te melden</a:t>
                      </a:r>
                    </a:p>
                  </a:txBody>
                  <a:tcPr/>
                </a:tc>
                <a:extLst>
                  <a:ext uri="{0D108BD9-81ED-4DB2-BD59-A6C34878D82A}">
                    <a16:rowId xmlns:a16="http://schemas.microsoft.com/office/drawing/2014/main" val="728644013"/>
                  </a:ext>
                </a:extLst>
              </a:tr>
              <a:tr h="716797">
                <a:tc>
                  <a:txBody>
                    <a:bodyPr/>
                    <a:lstStyle/>
                    <a:p>
                      <a:r>
                        <a:rPr lang="nl-BE" sz="2000" dirty="0"/>
                        <a:t>12:30 – 13:00</a:t>
                      </a:r>
                    </a:p>
                  </a:txBody>
                  <a:tcPr/>
                </a:tc>
                <a:tc>
                  <a:txBody>
                    <a:bodyPr/>
                    <a:lstStyle/>
                    <a:p>
                      <a:r>
                        <a:rPr lang="nl-BE" sz="2000"/>
                        <a:t>Kennismaking: theorie interprofessioneel samenwerken &amp; teamwerking</a:t>
                      </a:r>
                    </a:p>
                  </a:txBody>
                  <a:tcPr/>
                </a:tc>
                <a:extLst>
                  <a:ext uri="{0D108BD9-81ED-4DB2-BD59-A6C34878D82A}">
                    <a16:rowId xmlns:a16="http://schemas.microsoft.com/office/drawing/2014/main" val="3827428984"/>
                  </a:ext>
                </a:extLst>
              </a:tr>
              <a:tr h="536081">
                <a:tc>
                  <a:txBody>
                    <a:bodyPr/>
                    <a:lstStyle/>
                    <a:p>
                      <a:r>
                        <a:rPr lang="nl-BE" sz="2000" dirty="0"/>
                        <a:t>13:00 – 14:15</a:t>
                      </a:r>
                    </a:p>
                  </a:txBody>
                  <a:tcPr/>
                </a:tc>
                <a:tc>
                  <a:txBody>
                    <a:bodyPr/>
                    <a:lstStyle/>
                    <a:p>
                      <a:r>
                        <a:rPr lang="nl-BE" sz="2000"/>
                        <a:t>Workshop: Wie zit er in mijn netwerk?</a:t>
                      </a:r>
                    </a:p>
                  </a:txBody>
                  <a:tcPr/>
                </a:tc>
                <a:extLst>
                  <a:ext uri="{0D108BD9-81ED-4DB2-BD59-A6C34878D82A}">
                    <a16:rowId xmlns:a16="http://schemas.microsoft.com/office/drawing/2014/main" val="2613721984"/>
                  </a:ext>
                </a:extLst>
              </a:tr>
              <a:tr h="536081">
                <a:tc>
                  <a:txBody>
                    <a:bodyPr/>
                    <a:lstStyle/>
                    <a:p>
                      <a:r>
                        <a:rPr lang="nl-BE" sz="2000" dirty="0"/>
                        <a:t>14:15 – 14:30</a:t>
                      </a:r>
                    </a:p>
                  </a:txBody>
                  <a:tcPr/>
                </a:tc>
                <a:tc>
                  <a:txBody>
                    <a:bodyPr/>
                    <a:lstStyle/>
                    <a:p>
                      <a:r>
                        <a:rPr lang="nl-BE" sz="2000"/>
                        <a:t>Pauze</a:t>
                      </a:r>
                    </a:p>
                  </a:txBody>
                  <a:tcPr/>
                </a:tc>
                <a:extLst>
                  <a:ext uri="{0D108BD9-81ED-4DB2-BD59-A6C34878D82A}">
                    <a16:rowId xmlns:a16="http://schemas.microsoft.com/office/drawing/2014/main" val="4271886156"/>
                  </a:ext>
                </a:extLst>
              </a:tr>
              <a:tr h="536081">
                <a:tc>
                  <a:txBody>
                    <a:bodyPr/>
                    <a:lstStyle/>
                    <a:p>
                      <a:r>
                        <a:rPr lang="nl-BE" sz="2000" dirty="0"/>
                        <a:t>14:30 – 16:30</a:t>
                      </a:r>
                    </a:p>
                  </a:txBody>
                  <a:tcPr/>
                </a:tc>
                <a:tc>
                  <a:txBody>
                    <a:bodyPr/>
                    <a:lstStyle/>
                    <a:p>
                      <a:r>
                        <a:rPr lang="nl-BE" sz="2000"/>
                        <a:t>Zorgplan: Tips &amp; Tricks</a:t>
                      </a:r>
                    </a:p>
                  </a:txBody>
                  <a:tcPr/>
                </a:tc>
                <a:extLst>
                  <a:ext uri="{0D108BD9-81ED-4DB2-BD59-A6C34878D82A}">
                    <a16:rowId xmlns:a16="http://schemas.microsoft.com/office/drawing/2014/main" val="4084009288"/>
                  </a:ext>
                </a:extLst>
              </a:tr>
              <a:tr h="536081">
                <a:tc>
                  <a:txBody>
                    <a:bodyPr/>
                    <a:lstStyle/>
                    <a:p>
                      <a:r>
                        <a:rPr lang="nl-BE" sz="2000" dirty="0"/>
                        <a:t>16:30 – 17:00</a:t>
                      </a:r>
                    </a:p>
                  </a:txBody>
                  <a:tcPr/>
                </a:tc>
                <a:tc>
                  <a:txBody>
                    <a:bodyPr/>
                    <a:lstStyle/>
                    <a:p>
                      <a:r>
                        <a:rPr lang="nl-BE" sz="2000" dirty="0"/>
                        <a:t>Afronding – opdrachten uitleggen</a:t>
                      </a:r>
                    </a:p>
                  </a:txBody>
                  <a:tcPr/>
                </a:tc>
                <a:extLst>
                  <a:ext uri="{0D108BD9-81ED-4DB2-BD59-A6C34878D82A}">
                    <a16:rowId xmlns:a16="http://schemas.microsoft.com/office/drawing/2014/main" val="592693062"/>
                  </a:ext>
                </a:extLst>
              </a:tr>
            </a:tbl>
          </a:graphicData>
        </a:graphic>
      </p:graphicFrame>
      <p:sp>
        <p:nvSpPr>
          <p:cNvPr id="9" name="Ovaal 8">
            <a:extLst>
              <a:ext uri="{FF2B5EF4-FFF2-40B4-BE49-F238E27FC236}">
                <a16:creationId xmlns:a16="http://schemas.microsoft.com/office/drawing/2014/main" id="{267D517E-14AB-4FEF-8DDA-C0D52D6CD7B6}"/>
              </a:ext>
            </a:extLst>
          </p:cNvPr>
          <p:cNvSpPr/>
          <p:nvPr/>
        </p:nvSpPr>
        <p:spPr>
          <a:xfrm>
            <a:off x="1736497" y="1904324"/>
            <a:ext cx="1449524" cy="1449524"/>
          </a:xfrm>
          <a:prstGeom prst="ellipse">
            <a:avLst/>
          </a:prstGeom>
        </p:spPr>
        <p:style>
          <a:lnRef idx="1">
            <a:schemeClr val="accent4"/>
          </a:lnRef>
          <a:fillRef idx="2">
            <a:schemeClr val="accent4"/>
          </a:fillRef>
          <a:effectRef idx="1">
            <a:schemeClr val="accent4"/>
          </a:effectRef>
          <a:fontRef idx="minor">
            <a:schemeClr val="dk1"/>
          </a:fontRef>
        </p:style>
      </p:sp>
      <p:grpSp>
        <p:nvGrpSpPr>
          <p:cNvPr id="13" name="Groep 12">
            <a:extLst>
              <a:ext uri="{FF2B5EF4-FFF2-40B4-BE49-F238E27FC236}">
                <a16:creationId xmlns:a16="http://schemas.microsoft.com/office/drawing/2014/main" id="{405D2E84-A631-4900-B3CD-E0D31BC7C3A1}"/>
              </a:ext>
            </a:extLst>
          </p:cNvPr>
          <p:cNvGrpSpPr/>
          <p:nvPr/>
        </p:nvGrpSpPr>
        <p:grpSpPr>
          <a:xfrm>
            <a:off x="993538" y="1676800"/>
            <a:ext cx="2935440" cy="4093443"/>
            <a:chOff x="2219" y="0"/>
            <a:chExt cx="2326091" cy="3972657"/>
          </a:xfrm>
        </p:grpSpPr>
        <p:sp>
          <p:nvSpPr>
            <p:cNvPr id="15" name="Rechthoek: afgeronde hoeken 14">
              <a:extLst>
                <a:ext uri="{FF2B5EF4-FFF2-40B4-BE49-F238E27FC236}">
                  <a16:creationId xmlns:a16="http://schemas.microsoft.com/office/drawing/2014/main" id="{10079B76-BF42-433A-8A00-8543E0C14FC8}"/>
                </a:ext>
              </a:extLst>
            </p:cNvPr>
            <p:cNvSpPr/>
            <p:nvPr/>
          </p:nvSpPr>
          <p:spPr>
            <a:xfrm>
              <a:off x="2219" y="0"/>
              <a:ext cx="2326091" cy="3972657"/>
            </a:xfrm>
            <a:prstGeom prst="roundRect">
              <a:avLst>
                <a:gd name="adj" fmla="val 10000"/>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hthoek: afgeronde hoeken 4">
              <a:extLst>
                <a:ext uri="{FF2B5EF4-FFF2-40B4-BE49-F238E27FC236}">
                  <a16:creationId xmlns:a16="http://schemas.microsoft.com/office/drawing/2014/main" id="{E8E029F4-EFAF-420A-96EF-0F9E4E4157BF}"/>
                </a:ext>
              </a:extLst>
            </p:cNvPr>
            <p:cNvSpPr txBox="1"/>
            <p:nvPr/>
          </p:nvSpPr>
          <p:spPr>
            <a:xfrm>
              <a:off x="2219" y="1589062"/>
              <a:ext cx="2326091" cy="1589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a:t>INTERPROFESSIONEEL SAMENWERKEN</a:t>
              </a:r>
            </a:p>
          </p:txBody>
        </p:sp>
      </p:grpSp>
      <p:sp>
        <p:nvSpPr>
          <p:cNvPr id="10" name="Pijl: links/rechts 9">
            <a:extLst>
              <a:ext uri="{FF2B5EF4-FFF2-40B4-BE49-F238E27FC236}">
                <a16:creationId xmlns:a16="http://schemas.microsoft.com/office/drawing/2014/main" id="{6B2946D6-573D-4AE8-9416-D960B40593D1}"/>
              </a:ext>
            </a:extLst>
          </p:cNvPr>
          <p:cNvSpPr/>
          <p:nvPr/>
        </p:nvSpPr>
        <p:spPr>
          <a:xfrm>
            <a:off x="1254131" y="4863201"/>
            <a:ext cx="2414255" cy="652938"/>
          </a:xfrm>
          <a:prstGeom prst="leftRightArrow">
            <a:avLst/>
          </a:prstGeom>
        </p:spPr>
        <p:style>
          <a:lnRef idx="1">
            <a:schemeClr val="accent4"/>
          </a:lnRef>
          <a:fillRef idx="2">
            <a:schemeClr val="accent4"/>
          </a:fillRef>
          <a:effectRef idx="1">
            <a:schemeClr val="accent4"/>
          </a:effectRef>
          <a:fontRef idx="minor">
            <a:schemeClr val="dk1"/>
          </a:fontRef>
        </p:style>
      </p:sp>
      <p:sp>
        <p:nvSpPr>
          <p:cNvPr id="14" name="Ovaal 13">
            <a:extLst>
              <a:ext uri="{FF2B5EF4-FFF2-40B4-BE49-F238E27FC236}">
                <a16:creationId xmlns:a16="http://schemas.microsoft.com/office/drawing/2014/main" id="{2DF9D49F-81C9-4378-8600-40085CC944A8}"/>
              </a:ext>
            </a:extLst>
          </p:cNvPr>
          <p:cNvSpPr/>
          <p:nvPr/>
        </p:nvSpPr>
        <p:spPr>
          <a:xfrm>
            <a:off x="1799811" y="1967639"/>
            <a:ext cx="1322894" cy="1322894"/>
          </a:xfrm>
          <a:prstGeom prst="ellipse">
            <a:avLst/>
          </a:prstGeom>
          <a:blipFill>
            <a:blip r:embed="rId3">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6966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451DC-EE9A-4638-BC1B-5E234285BCCF}"/>
              </a:ext>
            </a:extLst>
          </p:cNvPr>
          <p:cNvSpPr>
            <a:spLocks noGrp="1"/>
          </p:cNvSpPr>
          <p:nvPr>
            <p:ph type="title"/>
          </p:nvPr>
        </p:nvSpPr>
        <p:spPr/>
        <p:txBody>
          <a:bodyPr/>
          <a:lstStyle/>
          <a:p>
            <a:r>
              <a:rPr lang="nl-BE"/>
              <a:t>LITERATUUR</a:t>
            </a:r>
          </a:p>
        </p:txBody>
      </p:sp>
      <p:pic>
        <p:nvPicPr>
          <p:cNvPr id="6" name="Tijdelijke aanduiding voor inhoud 5">
            <a:extLst>
              <a:ext uri="{FF2B5EF4-FFF2-40B4-BE49-F238E27FC236}">
                <a16:creationId xmlns:a16="http://schemas.microsoft.com/office/drawing/2014/main" id="{EF9D1F65-859D-4204-8132-381BC2B8E02F}"/>
              </a:ext>
            </a:extLst>
          </p:cNvPr>
          <p:cNvPicPr>
            <a:picLocks noGrp="1" noChangeAspect="1"/>
          </p:cNvPicPr>
          <p:nvPr>
            <p:ph sz="half" idx="1"/>
          </p:nvPr>
        </p:nvPicPr>
        <p:blipFill rotWithShape="1">
          <a:blip r:embed="rId3"/>
          <a:srcRect l="6795" t="2591" r="4399" b="2846"/>
          <a:stretch/>
        </p:blipFill>
        <p:spPr>
          <a:xfrm>
            <a:off x="1393211" y="1534054"/>
            <a:ext cx="3356589" cy="4809963"/>
          </a:xfrm>
          <a:prstGeom prst="rect">
            <a:avLst/>
          </a:prstGeom>
          <a:ln w="28575">
            <a:solidFill>
              <a:schemeClr val="tx1"/>
            </a:solidFill>
          </a:ln>
        </p:spPr>
      </p:pic>
      <p:pic>
        <p:nvPicPr>
          <p:cNvPr id="1028" name="Picture 4" descr="Leren interprofessioneel samenwerken in de gezondheidszorg - Health care -  De Boeck">
            <a:extLst>
              <a:ext uri="{FF2B5EF4-FFF2-40B4-BE49-F238E27FC236}">
                <a16:creationId xmlns:a16="http://schemas.microsoft.com/office/drawing/2014/main" id="{F7862C9D-3D2B-4D0C-83FB-88E4EC6EF27A}"/>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7047" t="5011" r="7169" b="5959"/>
          <a:stretch/>
        </p:blipFill>
        <p:spPr bwMode="auto">
          <a:xfrm>
            <a:off x="6096000" y="1568817"/>
            <a:ext cx="3556000" cy="4775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5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a:xfrm>
            <a:off x="-189454" y="3083311"/>
            <a:ext cx="9279258" cy="3020318"/>
          </a:xfrm>
        </p:spPr>
        <p:txBody>
          <a:bodyPr/>
          <a:lstStyle/>
          <a:p>
            <a:pPr lvl="0"/>
            <a:r>
              <a:rPr lang="nl-BE" sz="5400"/>
              <a:t>#ZOROtraining</a:t>
            </a:r>
          </a:p>
        </p:txBody>
      </p:sp>
      <p:pic>
        <p:nvPicPr>
          <p:cNvPr id="3" name="Picture 2" descr="Kleurplaat fototoestel . Gratis kleurplaten om te printen."/>
          <p:cNvPicPr>
            <a:picLocks noChangeAspect="1"/>
          </p:cNvPicPr>
          <p:nvPr/>
        </p:nvPicPr>
        <p:blipFill>
          <a:blip r:embed="rId3"/>
          <a:srcRect/>
          <a:stretch>
            <a:fillRect/>
          </a:stretch>
        </p:blipFill>
        <p:spPr>
          <a:xfrm>
            <a:off x="8369804" y="4229676"/>
            <a:ext cx="2543175" cy="1800225"/>
          </a:xfrm>
          <a:prstGeom prst="rect">
            <a:avLst/>
          </a:prstGeom>
          <a:noFill/>
          <a:ln cap="flat">
            <a:noFill/>
          </a:ln>
        </p:spPr>
      </p:pic>
      <p:pic>
        <p:nvPicPr>
          <p:cNvPr id="4" name="Afbeelding 3"/>
          <p:cNvPicPr>
            <a:picLocks noChangeAspect="1"/>
          </p:cNvPicPr>
          <p:nvPr/>
        </p:nvPicPr>
        <p:blipFill>
          <a:blip r:embed="rId4"/>
          <a:stretch>
            <a:fillRect/>
          </a:stretch>
        </p:blipFill>
        <p:spPr>
          <a:xfrm>
            <a:off x="952503" y="972528"/>
            <a:ext cx="3760177" cy="2506781"/>
          </a:xfrm>
          <a:prstGeom prst="rect">
            <a:avLst/>
          </a:prstGeom>
          <a:noFill/>
          <a:ln cap="flat">
            <a:noFill/>
          </a:ln>
        </p:spPr>
      </p:pic>
      <p:pic>
        <p:nvPicPr>
          <p:cNvPr id="5" name="Afbeelding 6"/>
          <p:cNvPicPr>
            <a:picLocks noChangeAspect="1"/>
          </p:cNvPicPr>
          <p:nvPr/>
        </p:nvPicPr>
        <p:blipFill>
          <a:blip r:embed="rId5"/>
          <a:stretch>
            <a:fillRect/>
          </a:stretch>
        </p:blipFill>
        <p:spPr>
          <a:xfrm>
            <a:off x="8369804" y="1333570"/>
            <a:ext cx="719998" cy="719998"/>
          </a:xfrm>
          <a:prstGeom prst="rect">
            <a:avLst/>
          </a:prstGeom>
          <a:noFill/>
          <a:ln cap="flat">
            <a:noFill/>
          </a:ln>
        </p:spPr>
      </p:pic>
      <p:pic>
        <p:nvPicPr>
          <p:cNvPr id="6" name="Afbeelding 7"/>
          <p:cNvPicPr>
            <a:picLocks noChangeAspect="1"/>
          </p:cNvPicPr>
          <p:nvPr/>
        </p:nvPicPr>
        <p:blipFill>
          <a:blip r:embed="rId6"/>
          <a:stretch>
            <a:fillRect/>
          </a:stretch>
        </p:blipFill>
        <p:spPr>
          <a:xfrm>
            <a:off x="7120926" y="2399312"/>
            <a:ext cx="719998" cy="719998"/>
          </a:xfrm>
          <a:prstGeom prst="rect">
            <a:avLst/>
          </a:prstGeom>
          <a:noFill/>
          <a:ln cap="flat">
            <a:noFill/>
          </a:ln>
        </p:spPr>
      </p:pic>
      <p:pic>
        <p:nvPicPr>
          <p:cNvPr id="7" name="Afbeelding 9"/>
          <p:cNvPicPr>
            <a:picLocks noChangeAspect="1"/>
          </p:cNvPicPr>
          <p:nvPr/>
        </p:nvPicPr>
        <p:blipFill>
          <a:blip r:embed="rId7"/>
          <a:stretch>
            <a:fillRect/>
          </a:stretch>
        </p:blipFill>
        <p:spPr>
          <a:xfrm>
            <a:off x="9737857" y="2399312"/>
            <a:ext cx="719998" cy="719998"/>
          </a:xfrm>
          <a:prstGeom prst="rect">
            <a:avLst/>
          </a:prstGeom>
          <a:noFill/>
          <a:ln cap="flat">
            <a:noFill/>
          </a:ln>
        </p:spPr>
      </p:pic>
      <p:pic>
        <p:nvPicPr>
          <p:cNvPr id="8" name="Afbeelding 10"/>
          <p:cNvPicPr>
            <a:picLocks noChangeAspect="1"/>
          </p:cNvPicPr>
          <p:nvPr/>
        </p:nvPicPr>
        <p:blipFill>
          <a:blip r:embed="rId8"/>
          <a:stretch>
            <a:fillRect/>
          </a:stretch>
        </p:blipFill>
        <p:spPr>
          <a:xfrm>
            <a:off x="5821244" y="1333570"/>
            <a:ext cx="719998" cy="719998"/>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9CFBD97-B38B-4AA4-AFD8-9347F7EC19F1}"/>
              </a:ext>
            </a:extLst>
          </p:cNvPr>
          <p:cNvSpPr>
            <a:spLocks noGrp="1"/>
          </p:cNvSpPr>
          <p:nvPr>
            <p:ph type="title"/>
          </p:nvPr>
        </p:nvSpPr>
        <p:spPr>
          <a:xfrm>
            <a:off x="1889446" y="2390901"/>
            <a:ext cx="8892854" cy="1325563"/>
          </a:xfrm>
        </p:spPr>
        <p:txBody>
          <a:bodyPr/>
          <a:lstStyle/>
          <a:p>
            <a:r>
              <a:rPr lang="nl-BE"/>
              <a:t>INTERPROFESSIONEEL SAMENWERKEN: KENNISMAKING</a:t>
            </a:r>
          </a:p>
        </p:txBody>
      </p:sp>
      <p:sp>
        <p:nvSpPr>
          <p:cNvPr id="5" name="Tijdelijke aanduiding voor tekst 4">
            <a:extLst>
              <a:ext uri="{FF2B5EF4-FFF2-40B4-BE49-F238E27FC236}">
                <a16:creationId xmlns:a16="http://schemas.microsoft.com/office/drawing/2014/main" id="{25395B69-2048-4522-B036-A6C4D420C55D}"/>
              </a:ext>
            </a:extLst>
          </p:cNvPr>
          <p:cNvSpPr>
            <a:spLocks noGrp="1"/>
          </p:cNvSpPr>
          <p:nvPr>
            <p:ph type="body" sz="quarter" idx="10"/>
          </p:nvPr>
        </p:nvSpPr>
        <p:spPr/>
        <p:txBody>
          <a:bodyPr/>
          <a:lstStyle/>
          <a:p>
            <a:r>
              <a:rPr lang="nl-BE" i="1"/>
              <a:t>Leren van, over en met elkaar</a:t>
            </a:r>
          </a:p>
        </p:txBody>
      </p:sp>
    </p:spTree>
    <p:extLst>
      <p:ext uri="{BB962C8B-B14F-4D97-AF65-F5344CB8AC3E}">
        <p14:creationId xmlns:p14="http://schemas.microsoft.com/office/powerpoint/2010/main" val="3217780210"/>
      </p:ext>
    </p:extLst>
  </p:cSld>
  <p:clrMapOvr>
    <a:masterClrMapping/>
  </p:clrMapOvr>
</p:sld>
</file>

<file path=ppt/theme/theme1.xml><?xml version="1.0" encoding="utf-8"?>
<a:theme xmlns:a="http://schemas.openxmlformats.org/drawingml/2006/main" name="Thema_zoro_blauw_003">
  <a:themeElements>
    <a:clrScheme name="Zoro">
      <a:dk1>
        <a:srgbClr val="000000"/>
      </a:dk1>
      <a:lt1>
        <a:srgbClr val="FFFFFF"/>
      </a:lt1>
      <a:dk2>
        <a:srgbClr val="20BEC6"/>
      </a:dk2>
      <a:lt2>
        <a:srgbClr val="E7E6E6"/>
      </a:lt2>
      <a:accent1>
        <a:srgbClr val="20BEC6"/>
      </a:accent1>
      <a:accent2>
        <a:srgbClr val="ED7D31"/>
      </a:accent2>
      <a:accent3>
        <a:srgbClr val="EF3B5E"/>
      </a:accent3>
      <a:accent4>
        <a:srgbClr val="512E8E"/>
      </a:accent4>
      <a:accent5>
        <a:srgbClr val="20BEC6"/>
      </a:accent5>
      <a:accent6>
        <a:srgbClr val="EF3B5E"/>
      </a:accent6>
      <a:hlink>
        <a:srgbClr val="F3951F"/>
      </a:hlink>
      <a:folHlink>
        <a:srgbClr val="F3951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_zoro_blauw_003" id="{5AB62960-EDCE-9E4D-93A5-D6D9733E94B0}" vid="{68B8BA3F-38EF-AD42-B901-5D1C38317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0BFA2228B17C41BF681D155A1FD667" ma:contentTypeVersion="17" ma:contentTypeDescription="Een nieuw document maken." ma:contentTypeScope="" ma:versionID="b9cb7c97778ab915f675d974900505a4">
  <xsd:schema xmlns:xsd="http://www.w3.org/2001/XMLSchema" xmlns:xs="http://www.w3.org/2001/XMLSchema" xmlns:p="http://schemas.microsoft.com/office/2006/metadata/properties" xmlns:ns2="b2dfd862-91b6-4e88-a778-8c3f501609f0" xmlns:ns3="dfefdc4d-2a2f-4526-ad57-e94396df42a4" xmlns:ns4="2528a8cf-22b3-4b0b-9eb2-58242c7ea309" targetNamespace="http://schemas.microsoft.com/office/2006/metadata/properties" ma:root="true" ma:fieldsID="fec3246fd607e0ebebf929eb19a1dd63" ns2:_="" ns3:_="" ns4:_="">
    <xsd:import namespace="b2dfd862-91b6-4e88-a778-8c3f501609f0"/>
    <xsd:import namespace="dfefdc4d-2a2f-4526-ad57-e94396df42a4"/>
    <xsd:import namespace="2528a8cf-22b3-4b0b-9eb2-58242c7ea3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Verstuurdop"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fd862-91b6-4e88-a778-8c3f50160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Verstuurdop" ma:index="18" nillable="true" ma:displayName="Verstuurd op" ma:description="op deze datum werd er een mailing uitgestuurd" ma:format="DateTime" ma:internalName="Verstuurdop">
      <xsd:simpleType>
        <xsd:restriction base="dms:DateTime"/>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efdc4d-2a2f-4526-ad57-e94396df42a4"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86e7afb-0620-41d5-94a9-2fe702fab9d3}" ma:internalName="TaxCatchAll" ma:showField="CatchAllData" ma:web="dfefdc4d-2a2f-4526-ad57-e94396df42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28a8cf-22b3-4b0b-9eb2-58242c7ea309" xsi:nil="true"/>
    <lcf76f155ced4ddcb4097134ff3c332f xmlns="b2dfd862-91b6-4e88-a778-8c3f501609f0">
      <Terms xmlns="http://schemas.microsoft.com/office/infopath/2007/PartnerControls"/>
    </lcf76f155ced4ddcb4097134ff3c332f>
    <Verstuurdop xmlns="b2dfd862-91b6-4e88-a778-8c3f501609f0" xsi:nil="true"/>
  </documentManagement>
</p:properties>
</file>

<file path=customXml/itemProps1.xml><?xml version="1.0" encoding="utf-8"?>
<ds:datastoreItem xmlns:ds="http://schemas.openxmlformats.org/officeDocument/2006/customXml" ds:itemID="{9BF3E4E3-4B63-483B-A3B2-D4650D0AB3EA}">
  <ds:schemaRefs>
    <ds:schemaRef ds:uri="http://schemas.microsoft.com/sharepoint/v3/contenttype/forms"/>
  </ds:schemaRefs>
</ds:datastoreItem>
</file>

<file path=customXml/itemProps2.xml><?xml version="1.0" encoding="utf-8"?>
<ds:datastoreItem xmlns:ds="http://schemas.openxmlformats.org/officeDocument/2006/customXml" ds:itemID="{768F3F6B-4935-4732-9AC8-1F827BD2DD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fd862-91b6-4e88-a778-8c3f501609f0"/>
    <ds:schemaRef ds:uri="dfefdc4d-2a2f-4526-ad57-e94396df42a4"/>
    <ds:schemaRef ds:uri="2528a8cf-22b3-4b0b-9eb2-58242c7ea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DCA977-57F7-46FC-9C62-314FEB734D56}">
  <ds:schemaRefs>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 ds:uri="2528a8cf-22b3-4b0b-9eb2-58242c7ea309"/>
    <ds:schemaRef ds:uri="dfefdc4d-2a2f-4526-ad57-e94396df42a4"/>
    <ds:schemaRef ds:uri="b2dfd862-91b6-4e88-a778-8c3f501609f0"/>
  </ds:schemaRefs>
</ds:datastoreItem>
</file>

<file path=docProps/app.xml><?xml version="1.0" encoding="utf-8"?>
<Properties xmlns="http://schemas.openxmlformats.org/officeDocument/2006/extended-properties" xmlns:vt="http://schemas.openxmlformats.org/officeDocument/2006/docPropsVTypes">
  <TotalTime>1990</TotalTime>
  <Words>2032</Words>
  <Application>Microsoft Office PowerPoint</Application>
  <PresentationFormat>Breedbeeld</PresentationFormat>
  <Paragraphs>252</Paragraphs>
  <Slides>45</Slides>
  <Notes>34</Notes>
  <HiddenSlides>0</HiddenSlides>
  <MMClips>2</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45</vt:i4>
      </vt:variant>
    </vt:vector>
  </HeadingPairs>
  <TitlesOfParts>
    <vt:vector size="56" baseType="lpstr">
      <vt:lpstr>MS PGothic</vt:lpstr>
      <vt:lpstr>Yu Gothic Light</vt:lpstr>
      <vt:lpstr>Arial</vt:lpstr>
      <vt:lpstr>Calibri</vt:lpstr>
      <vt:lpstr>Courier New</vt:lpstr>
      <vt:lpstr>Encode Sans</vt:lpstr>
      <vt:lpstr>Encode Sans Light</vt:lpstr>
      <vt:lpstr>Encode Sans SemiBold</vt:lpstr>
      <vt:lpstr>Times New Roman</vt:lpstr>
      <vt:lpstr>Wingdings</vt:lpstr>
      <vt:lpstr>Thema_zoro_blauw_003</vt:lpstr>
      <vt:lpstr>MODULE 1 INTERPROFESSIONEEL SAMENWERKEN</vt:lpstr>
      <vt:lpstr>WELKOM</vt:lpstr>
      <vt:lpstr>Is de voorbereiding gelukt ?  ZORO-classroom?</vt:lpstr>
      <vt:lpstr>PowerPoint-presentatie</vt:lpstr>
      <vt:lpstr>ZORO COMPETENTIES: STIE-MODEL</vt:lpstr>
      <vt:lpstr>DAGINDELING MODULE 1</vt:lpstr>
      <vt:lpstr>LITERATUUR</vt:lpstr>
      <vt:lpstr>#ZOROtraining</vt:lpstr>
      <vt:lpstr>INTERPROFESSIONEEL SAMENWERKEN: KENNISMAKING</vt:lpstr>
      <vt:lpstr>PowerPoint-presentatie</vt:lpstr>
      <vt:lpstr>WAT IS  INTERPROFESSIONEEL SAMENWERKEN?</vt:lpstr>
      <vt:lpstr>KAN JIJ EEN VOORBEELD GEVEN?</vt:lpstr>
      <vt:lpstr>5 BOUWSTENEN OM TE LEREN SAMENWERKEN</vt:lpstr>
      <vt:lpstr>COMPETENTIE INTERPROFESSIONEEL SAMENWERKEN  IN DE ZORO-TRAINING</vt:lpstr>
      <vt:lpstr>WAT IS TEAMWERKING?</vt:lpstr>
      <vt:lpstr>KAN JIJ EEN VOORBEELD GEVEN? </vt:lpstr>
      <vt:lpstr>WAT LEERDE JE VANDAAG?</vt:lpstr>
      <vt:lpstr>WORKSHOP:  WIE ZIT ER IN MIJN NETWERK?</vt:lpstr>
      <vt:lpstr>PowerPoint-presentatie</vt:lpstr>
      <vt:lpstr>PAUZE  </vt:lpstr>
      <vt:lpstr>ZORGPLAN TIPS &amp; TRICKS</vt:lpstr>
      <vt:lpstr>PowerPoint-presentatie</vt:lpstr>
      <vt:lpstr>OPDRACHT: CASUS – STIEn </vt:lpstr>
      <vt:lpstr>CASUS STIEn  </vt:lpstr>
      <vt:lpstr>STIEn</vt:lpstr>
      <vt:lpstr>TERUGKOPPELING</vt:lpstr>
      <vt:lpstr>PERSOONSGERICHT WERKEN – HOE DOE JE DAT?</vt:lpstr>
      <vt:lpstr>DOELZOEKER</vt:lpstr>
      <vt:lpstr>DOELZOEKER STIEn</vt:lpstr>
      <vt:lpstr>PowerPoint-presentatie</vt:lpstr>
      <vt:lpstr>PowerPoint-presentatie</vt:lpstr>
      <vt:lpstr>PowerPoint-presentatie</vt:lpstr>
      <vt:lpstr>TERUGKOPPELING</vt:lpstr>
      <vt:lpstr>DOELZOEKER - OPDRACHT</vt:lpstr>
      <vt:lpstr>ZORO COMPETENTIES: STIE-MODEL</vt:lpstr>
      <vt:lpstr>TOELICHTING OPDRACHT</vt:lpstr>
      <vt:lpstr>PORTFOLIO – WAT DEED JE AL? </vt:lpstr>
      <vt:lpstr>PORTFOLIO – WAT VERWACHTEN WE VAN JE? </vt:lpstr>
      <vt:lpstr>PORTFOLIO –  WAT VERWACHTEN WE VAN JE? </vt:lpstr>
      <vt:lpstr>WAT NEEM JE MEE?</vt:lpstr>
      <vt:lpstr>VRAGEN ?</vt:lpstr>
      <vt:lpstr>BEDANKT VOOR JE AANDACHT! </vt:lpstr>
      <vt:lpstr>REFERENTIES</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INTERPROFESSIONEEL SAMENWERKEN</dc:title>
  <dc:creator>Julie Daes</dc:creator>
  <cp:lastModifiedBy>Julie DAES</cp:lastModifiedBy>
  <cp:revision>114</cp:revision>
  <dcterms:created xsi:type="dcterms:W3CDTF">2020-11-03T14:03:22Z</dcterms:created>
  <dcterms:modified xsi:type="dcterms:W3CDTF">2022-10-07T14:22:32Z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0x0101006F0BFA2228B17C41BF681D155A1FD667</vt:lpwstr>
  </property>
  <property fmtid="{D5CDD505-2E9C-101B-9397-08002B2CF9AE}" pid="3" name="MediaServiceImageTags">
    <vt:lpwstr/>
  </property>
</Properties>
</file>