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8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omments/comment2.xml" ContentType="application/vnd.openxmlformats-officedocument.presentationml.comments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1"/>
  </p:notesMasterIdLst>
  <p:sldIdLst>
    <p:sldId id="257" r:id="rId5"/>
    <p:sldId id="497" r:id="rId6"/>
    <p:sldId id="269" r:id="rId7"/>
    <p:sldId id="466" r:id="rId8"/>
    <p:sldId id="462" r:id="rId9"/>
    <p:sldId id="446" r:id="rId10"/>
    <p:sldId id="423" r:id="rId11"/>
    <p:sldId id="498" r:id="rId12"/>
    <p:sldId id="471" r:id="rId13"/>
    <p:sldId id="472" r:id="rId14"/>
    <p:sldId id="473" r:id="rId15"/>
    <p:sldId id="476" r:id="rId16"/>
    <p:sldId id="477" r:id="rId17"/>
    <p:sldId id="271" r:id="rId18"/>
    <p:sldId id="474" r:id="rId19"/>
    <p:sldId id="459" r:id="rId20"/>
    <p:sldId id="478" r:id="rId21"/>
    <p:sldId id="480" r:id="rId22"/>
    <p:sldId id="481" r:id="rId23"/>
    <p:sldId id="482" r:id="rId24"/>
    <p:sldId id="486" r:id="rId25"/>
    <p:sldId id="484" r:id="rId26"/>
    <p:sldId id="487" r:id="rId27"/>
    <p:sldId id="488" r:id="rId28"/>
    <p:sldId id="489" r:id="rId29"/>
    <p:sldId id="490" r:id="rId30"/>
    <p:sldId id="491" r:id="rId31"/>
    <p:sldId id="492" r:id="rId32"/>
    <p:sldId id="494" r:id="rId33"/>
    <p:sldId id="495" r:id="rId34"/>
    <p:sldId id="496" r:id="rId35"/>
    <p:sldId id="479" r:id="rId36"/>
    <p:sldId id="468" r:id="rId37"/>
    <p:sldId id="278" r:id="rId38"/>
    <p:sldId id="461" r:id="rId39"/>
    <p:sldId id="463" r:id="rId40"/>
    <p:sldId id="460" r:id="rId41"/>
    <p:sldId id="464" r:id="rId42"/>
    <p:sldId id="469" r:id="rId43"/>
    <p:sldId id="475" r:id="rId44"/>
    <p:sldId id="447" r:id="rId45"/>
    <p:sldId id="454" r:id="rId46"/>
    <p:sldId id="451" r:id="rId47"/>
    <p:sldId id="448" r:id="rId48"/>
    <p:sldId id="452" r:id="rId49"/>
    <p:sldId id="287" r:id="rId50"/>
  </p:sldIdLst>
  <p:sldSz cx="12192000" cy="6858000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URINCK Scarlett" initials="DS" lastIdx="4" clrIdx="0">
    <p:extLst>
      <p:ext uri="{19B8F6BF-5375-455C-9EA6-DF929625EA0E}">
        <p15:presenceInfo xmlns:p15="http://schemas.microsoft.com/office/powerpoint/2012/main" userId="S::Scarlett.DEURINCK@provincieantwerpen.be::cae316b3-b395-4213-b487-89da95e995b0" providerId="AD"/>
      </p:ext>
    </p:extLst>
  </p:cmAuthor>
  <p:cmAuthor id="2" name="VANMARCKE Sofie" initials="VS" lastIdx="10" clrIdx="1">
    <p:extLst>
      <p:ext uri="{19B8F6BF-5375-455C-9EA6-DF929625EA0E}">
        <p15:presenceInfo xmlns:p15="http://schemas.microsoft.com/office/powerpoint/2012/main" userId="S::sofie.vanmarcke@provincieantwerpen.be::d1460c2b-2e46-48cb-b78e-f3b98d38dc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2E52FB-F596-47A7-8B5E-F8711D4F8B8D}" v="67" dt="2025-06-17T10:34:47.276"/>
    <p1510:client id="{4D65EDFA-8B34-B64B-EDB3-FA00D99CE16D}" v="287" dt="2025-06-16T21:12:12.471"/>
    <p1510:client id="{504CABA4-0DE3-ACD7-34C0-D54D2171A80A}" v="1795" dt="2025-06-16T21:18:48.250"/>
    <p1510:client id="{694F776C-4022-7004-B82B-236438568827}" v="47" dt="2025-06-17T10:27:39.367"/>
    <p1510:client id="{6E27A47D-9962-68B0-9144-168D2CBB41E1}" v="199" dt="2025-06-17T10:04:56.518"/>
    <p1510:client id="{81AA0251-8F43-7E44-DB03-62D14E7E8D50}" v="27" dt="2025-06-17T08:21:18.366"/>
    <p1510:client id="{ACFC1548-4D43-F5E5-E2B7-D3278C7BD679}" v="49" dt="2025-06-16T13:51:21.813"/>
    <p1510:client id="{CBCCAEAD-B360-F540-CFBD-2B771BEEA568}" v="190" dt="2025-06-16T14:27:21.238"/>
    <p1510:client id="{E6517D29-A59B-EC21-76B7-9A7A33117313}" v="147" dt="2025-06-16T20:30:11.679"/>
    <p1510:client id="{EA637C90-A11A-8433-20C6-6D059A4EDE19}" v="17" dt="2025-06-16T20:28:07.320"/>
    <p1510:client id="{EC8F82B8-E651-0CED-8AD1-1D153B0F5A43}" v="7" dt="2025-06-16T13:52:49.001"/>
  </p1510:revLst>
</p1510:revInfo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Stijl, licht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5-06-03T02:58:12.594" idx="2">
    <p:pos x="10" y="10"/>
    <p:text>aanvulling door [@VAN LEUVEN Alexander] 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5-06-03T06:30:08.750" idx="3">
    <p:pos x="10" y="10"/>
    <p:text>afstemmen met Eveline en Miquette concrete data
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97DAE7-ED3A-F843-B843-AFC04A0A5C23}" type="doc">
      <dgm:prSet loTypeId="urn:microsoft.com/office/officeart/2009/layout/CircleArrow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2DCFFB6-2C7B-914D-ABAC-042A9A2C130F}">
      <dgm:prSet phldrT="[Text]" custT="1"/>
      <dgm:spPr/>
      <dgm:t>
        <a:bodyPr/>
        <a:lstStyle/>
        <a:p>
          <a:r>
            <a:rPr lang="nl-NL" sz="2400" i="1" noProof="0">
              <a:latin typeface="Montserrat" pitchFamily="2" charset="77"/>
            </a:rPr>
            <a:t>personeel tekort</a:t>
          </a:r>
        </a:p>
      </dgm:t>
    </dgm:pt>
    <dgm:pt modelId="{375406FD-E775-4749-B6F3-4044628E45EF}" type="parTrans" cxnId="{E198A656-DC17-A74F-B0D2-8A5F8E073BE0}">
      <dgm:prSet/>
      <dgm:spPr/>
      <dgm:t>
        <a:bodyPr/>
        <a:lstStyle/>
        <a:p>
          <a:endParaRPr lang="en-GB"/>
        </a:p>
      </dgm:t>
    </dgm:pt>
    <dgm:pt modelId="{DF15E8AD-CE9F-0347-80D2-5C00661C1069}" type="sibTrans" cxnId="{E198A656-DC17-A74F-B0D2-8A5F8E073BE0}">
      <dgm:prSet/>
      <dgm:spPr/>
      <dgm:t>
        <a:bodyPr/>
        <a:lstStyle/>
        <a:p>
          <a:endParaRPr lang="en-GB"/>
        </a:p>
      </dgm:t>
    </dgm:pt>
    <dgm:pt modelId="{A2D80924-B3DD-3D41-A44E-3FB189F21826}">
      <dgm:prSet phldrT="[Text]" custT="1"/>
      <dgm:spPr/>
      <dgm:t>
        <a:bodyPr/>
        <a:lstStyle/>
        <a:p>
          <a:r>
            <a:rPr lang="en-GB" sz="2400" i="1">
              <a:latin typeface="Montserrat" pitchFamily="2" charset="77"/>
            </a:rPr>
            <a:t>mismatch</a:t>
          </a:r>
        </a:p>
      </dgm:t>
    </dgm:pt>
    <dgm:pt modelId="{2FA77CDB-A1C5-4A44-82FA-58C9BE6C415B}" type="parTrans" cxnId="{5A3B4498-382E-D346-98C4-AE892A23589A}">
      <dgm:prSet/>
      <dgm:spPr/>
      <dgm:t>
        <a:bodyPr/>
        <a:lstStyle/>
        <a:p>
          <a:endParaRPr lang="en-GB"/>
        </a:p>
      </dgm:t>
    </dgm:pt>
    <dgm:pt modelId="{5236DF00-6766-7D42-93E3-56DD39D7EF14}" type="sibTrans" cxnId="{5A3B4498-382E-D346-98C4-AE892A23589A}">
      <dgm:prSet/>
      <dgm:spPr/>
      <dgm:t>
        <a:bodyPr/>
        <a:lstStyle/>
        <a:p>
          <a:endParaRPr lang="en-GB"/>
        </a:p>
      </dgm:t>
    </dgm:pt>
    <dgm:pt modelId="{3409B379-5CD6-2745-9AA3-DBD98BB95636}">
      <dgm:prSet phldrT="[Text]"/>
      <dgm:spPr/>
      <dgm:t>
        <a:bodyPr/>
        <a:lstStyle/>
        <a:p>
          <a:r>
            <a:rPr lang="en-GB" b="1">
              <a:solidFill>
                <a:srgbClr val="FF0000"/>
              </a:solidFill>
              <a:latin typeface="Montserrat" pitchFamily="2" charset="77"/>
            </a:rPr>
            <a:t>stimulanZ</a:t>
          </a:r>
        </a:p>
      </dgm:t>
    </dgm:pt>
    <dgm:pt modelId="{7BB886C1-648C-7E4A-BA22-6963E43E24C3}" type="parTrans" cxnId="{C49D49DF-5431-8046-9D6B-29E8A6291280}">
      <dgm:prSet/>
      <dgm:spPr/>
      <dgm:t>
        <a:bodyPr/>
        <a:lstStyle/>
        <a:p>
          <a:endParaRPr lang="en-GB"/>
        </a:p>
      </dgm:t>
    </dgm:pt>
    <dgm:pt modelId="{213E5835-6F8D-8D46-8F9E-CBC9EB8E4343}" type="sibTrans" cxnId="{C49D49DF-5431-8046-9D6B-29E8A6291280}">
      <dgm:prSet/>
      <dgm:spPr/>
      <dgm:t>
        <a:bodyPr/>
        <a:lstStyle/>
        <a:p>
          <a:endParaRPr lang="en-GB"/>
        </a:p>
      </dgm:t>
    </dgm:pt>
    <dgm:pt modelId="{BDC8D190-A2A9-694D-A965-EEF1D1632F81}" type="pres">
      <dgm:prSet presAssocID="{4097DAE7-ED3A-F843-B843-AFC04A0A5C2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EFF87DF6-3A4D-2042-83F7-BFA7DA1D7D0D}" type="pres">
      <dgm:prSet presAssocID="{62DCFFB6-2C7B-914D-ABAC-042A9A2C130F}" presName="Accent1" presStyleCnt="0"/>
      <dgm:spPr/>
    </dgm:pt>
    <dgm:pt modelId="{A6E30BB3-D900-0F4E-9F63-A382CF3964B2}" type="pres">
      <dgm:prSet presAssocID="{62DCFFB6-2C7B-914D-ABAC-042A9A2C130F}" presName="Accent" presStyleLbl="node1" presStyleIdx="0" presStyleCnt="3"/>
      <dgm:spPr/>
    </dgm:pt>
    <dgm:pt modelId="{FAF208EC-0D3A-6648-A800-70D3956D33BC}" type="pres">
      <dgm:prSet presAssocID="{62DCFFB6-2C7B-914D-ABAC-042A9A2C130F}" presName="Parent1" presStyleLbl="revTx" presStyleIdx="0" presStyleCnt="3" custScaleX="134762">
        <dgm:presLayoutVars>
          <dgm:chMax val="1"/>
          <dgm:chPref val="1"/>
          <dgm:bulletEnabled val="1"/>
        </dgm:presLayoutVars>
      </dgm:prSet>
      <dgm:spPr/>
    </dgm:pt>
    <dgm:pt modelId="{352E4073-C02A-3A4E-B4E9-EE3876973A91}" type="pres">
      <dgm:prSet presAssocID="{A2D80924-B3DD-3D41-A44E-3FB189F21826}" presName="Accent2" presStyleCnt="0"/>
      <dgm:spPr/>
    </dgm:pt>
    <dgm:pt modelId="{5F757B3D-58C6-7B40-9214-67C80080A7DB}" type="pres">
      <dgm:prSet presAssocID="{A2D80924-B3DD-3D41-A44E-3FB189F21826}" presName="Accent" presStyleLbl="node1" presStyleIdx="1" presStyleCnt="3"/>
      <dgm:spPr/>
    </dgm:pt>
    <dgm:pt modelId="{46232D04-24A4-5441-8B79-604B8AD88EC6}" type="pres">
      <dgm:prSet presAssocID="{A2D80924-B3DD-3D41-A44E-3FB189F21826}" presName="Parent2" presStyleLbl="revTx" presStyleIdx="1" presStyleCnt="3" custScaleX="130083">
        <dgm:presLayoutVars>
          <dgm:chMax val="1"/>
          <dgm:chPref val="1"/>
          <dgm:bulletEnabled val="1"/>
        </dgm:presLayoutVars>
      </dgm:prSet>
      <dgm:spPr/>
    </dgm:pt>
    <dgm:pt modelId="{5643A78A-3229-3E42-B167-9DBBBEDF1B72}" type="pres">
      <dgm:prSet presAssocID="{3409B379-5CD6-2745-9AA3-DBD98BB95636}" presName="Accent3" presStyleCnt="0"/>
      <dgm:spPr/>
    </dgm:pt>
    <dgm:pt modelId="{2585BC85-88F2-A744-BE96-3FE6E099C466}" type="pres">
      <dgm:prSet presAssocID="{3409B379-5CD6-2745-9AA3-DBD98BB95636}" presName="Accent" presStyleLbl="node1" presStyleIdx="2" presStyleCnt="3"/>
      <dgm:spPr/>
    </dgm:pt>
    <dgm:pt modelId="{EABE9077-49AA-3449-B02B-5B4EC5E78DE2}" type="pres">
      <dgm:prSet presAssocID="{3409B379-5CD6-2745-9AA3-DBD98BB95636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E198A656-DC17-A74F-B0D2-8A5F8E073BE0}" srcId="{4097DAE7-ED3A-F843-B843-AFC04A0A5C23}" destId="{62DCFFB6-2C7B-914D-ABAC-042A9A2C130F}" srcOrd="0" destOrd="0" parTransId="{375406FD-E775-4749-B6F3-4044628E45EF}" sibTransId="{DF15E8AD-CE9F-0347-80D2-5C00661C1069}"/>
    <dgm:cxn modelId="{9B077079-63C1-3E4E-80AD-8DC58727D70D}" type="presOf" srcId="{62DCFFB6-2C7B-914D-ABAC-042A9A2C130F}" destId="{FAF208EC-0D3A-6648-A800-70D3956D33BC}" srcOrd="0" destOrd="0" presId="urn:microsoft.com/office/officeart/2009/layout/CircleArrowProcess"/>
    <dgm:cxn modelId="{5A3B4498-382E-D346-98C4-AE892A23589A}" srcId="{4097DAE7-ED3A-F843-B843-AFC04A0A5C23}" destId="{A2D80924-B3DD-3D41-A44E-3FB189F21826}" srcOrd="1" destOrd="0" parTransId="{2FA77CDB-A1C5-4A44-82FA-58C9BE6C415B}" sibTransId="{5236DF00-6766-7D42-93E3-56DD39D7EF14}"/>
    <dgm:cxn modelId="{C49D49DF-5431-8046-9D6B-29E8A6291280}" srcId="{4097DAE7-ED3A-F843-B843-AFC04A0A5C23}" destId="{3409B379-5CD6-2745-9AA3-DBD98BB95636}" srcOrd="2" destOrd="0" parTransId="{7BB886C1-648C-7E4A-BA22-6963E43E24C3}" sibTransId="{213E5835-6F8D-8D46-8F9E-CBC9EB8E4343}"/>
    <dgm:cxn modelId="{BC3D3BE9-F167-6046-93F4-8C32BB5D4BDD}" type="presOf" srcId="{4097DAE7-ED3A-F843-B843-AFC04A0A5C23}" destId="{BDC8D190-A2A9-694D-A965-EEF1D1632F81}" srcOrd="0" destOrd="0" presId="urn:microsoft.com/office/officeart/2009/layout/CircleArrowProcess"/>
    <dgm:cxn modelId="{3B44ECF1-D304-394D-AF00-34DF0B259D0B}" type="presOf" srcId="{3409B379-5CD6-2745-9AA3-DBD98BB95636}" destId="{EABE9077-49AA-3449-B02B-5B4EC5E78DE2}" srcOrd="0" destOrd="0" presId="urn:microsoft.com/office/officeart/2009/layout/CircleArrowProcess"/>
    <dgm:cxn modelId="{1B508EFB-14F4-2149-8BE7-0E1D5C58C5E3}" type="presOf" srcId="{A2D80924-B3DD-3D41-A44E-3FB189F21826}" destId="{46232D04-24A4-5441-8B79-604B8AD88EC6}" srcOrd="0" destOrd="0" presId="urn:microsoft.com/office/officeart/2009/layout/CircleArrowProcess"/>
    <dgm:cxn modelId="{85D9F656-9C5B-4545-8064-0C5B0F02C308}" type="presParOf" srcId="{BDC8D190-A2A9-694D-A965-EEF1D1632F81}" destId="{EFF87DF6-3A4D-2042-83F7-BFA7DA1D7D0D}" srcOrd="0" destOrd="0" presId="urn:microsoft.com/office/officeart/2009/layout/CircleArrowProcess"/>
    <dgm:cxn modelId="{48198733-BCDA-6E48-959B-36B6AB3A0391}" type="presParOf" srcId="{EFF87DF6-3A4D-2042-83F7-BFA7DA1D7D0D}" destId="{A6E30BB3-D900-0F4E-9F63-A382CF3964B2}" srcOrd="0" destOrd="0" presId="urn:microsoft.com/office/officeart/2009/layout/CircleArrowProcess"/>
    <dgm:cxn modelId="{77BCF88C-5046-5E4C-8D1F-04A804E009BC}" type="presParOf" srcId="{BDC8D190-A2A9-694D-A965-EEF1D1632F81}" destId="{FAF208EC-0D3A-6648-A800-70D3956D33BC}" srcOrd="1" destOrd="0" presId="urn:microsoft.com/office/officeart/2009/layout/CircleArrowProcess"/>
    <dgm:cxn modelId="{AE977CCE-0F5C-0740-BF0C-8BA48811F320}" type="presParOf" srcId="{BDC8D190-A2A9-694D-A965-EEF1D1632F81}" destId="{352E4073-C02A-3A4E-B4E9-EE3876973A91}" srcOrd="2" destOrd="0" presId="urn:microsoft.com/office/officeart/2009/layout/CircleArrowProcess"/>
    <dgm:cxn modelId="{38D6014B-1A36-8044-BF94-4E741CC5B023}" type="presParOf" srcId="{352E4073-C02A-3A4E-B4E9-EE3876973A91}" destId="{5F757B3D-58C6-7B40-9214-67C80080A7DB}" srcOrd="0" destOrd="0" presId="urn:microsoft.com/office/officeart/2009/layout/CircleArrowProcess"/>
    <dgm:cxn modelId="{5DD2A197-8849-C448-A2F5-022ABC32427E}" type="presParOf" srcId="{BDC8D190-A2A9-694D-A965-EEF1D1632F81}" destId="{46232D04-24A4-5441-8B79-604B8AD88EC6}" srcOrd="3" destOrd="0" presId="urn:microsoft.com/office/officeart/2009/layout/CircleArrowProcess"/>
    <dgm:cxn modelId="{D262849B-B58A-2F4E-B70E-096E7360846A}" type="presParOf" srcId="{BDC8D190-A2A9-694D-A965-EEF1D1632F81}" destId="{5643A78A-3229-3E42-B167-9DBBBEDF1B72}" srcOrd="4" destOrd="0" presId="urn:microsoft.com/office/officeart/2009/layout/CircleArrowProcess"/>
    <dgm:cxn modelId="{EB05F433-BFF0-1E4A-8764-9026A2CFEE21}" type="presParOf" srcId="{5643A78A-3229-3E42-B167-9DBBBEDF1B72}" destId="{2585BC85-88F2-A744-BE96-3FE6E099C466}" srcOrd="0" destOrd="0" presId="urn:microsoft.com/office/officeart/2009/layout/CircleArrowProcess"/>
    <dgm:cxn modelId="{7C128148-00C0-BB4D-AEDE-CF720C8AA76F}" type="presParOf" srcId="{BDC8D190-A2A9-694D-A965-EEF1D1632F81}" destId="{EABE9077-49AA-3449-B02B-5B4EC5E78DE2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D5BA50-AB72-7842-9A0D-4B9D1B24097C}" type="doc">
      <dgm:prSet loTypeId="urn:microsoft.com/office/officeart/2009/layout/CircleArrow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F70B8B5-A4D0-654C-B006-44CE52BA2952}">
      <dgm:prSet phldrT="[Text]" custT="1"/>
      <dgm:spPr/>
      <dgm:t>
        <a:bodyPr/>
        <a:lstStyle/>
        <a:p>
          <a:r>
            <a:rPr lang="en-GB" sz="3200" b="1" err="1">
              <a:latin typeface="Montserrat" pitchFamily="2" charset="77"/>
            </a:rPr>
            <a:t>kennis</a:t>
          </a:r>
          <a:endParaRPr lang="en-GB" sz="3200" b="1">
            <a:latin typeface="Montserrat" pitchFamily="2" charset="77"/>
          </a:endParaRPr>
        </a:p>
      </dgm:t>
    </dgm:pt>
    <dgm:pt modelId="{97B44D6C-999E-4B49-A8DE-3A6222B1ABF8}" type="parTrans" cxnId="{64A9014A-FAA3-9B4B-83AC-2D52B5ABBC81}">
      <dgm:prSet/>
      <dgm:spPr/>
      <dgm:t>
        <a:bodyPr/>
        <a:lstStyle/>
        <a:p>
          <a:endParaRPr lang="en-GB"/>
        </a:p>
      </dgm:t>
    </dgm:pt>
    <dgm:pt modelId="{2F3426CD-F4F5-3346-8422-910145126A3F}" type="sibTrans" cxnId="{64A9014A-FAA3-9B4B-83AC-2D52B5ABBC81}">
      <dgm:prSet/>
      <dgm:spPr/>
      <dgm:t>
        <a:bodyPr/>
        <a:lstStyle/>
        <a:p>
          <a:endParaRPr lang="en-GB"/>
        </a:p>
      </dgm:t>
    </dgm:pt>
    <dgm:pt modelId="{27191C5F-4D16-6646-BCA0-ECFECD03EC16}">
      <dgm:prSet phldrT="[Text]" custT="1"/>
      <dgm:spPr/>
      <dgm:t>
        <a:bodyPr/>
        <a:lstStyle/>
        <a:p>
          <a:r>
            <a:rPr lang="en-GB" sz="3200" b="1">
              <a:latin typeface="Montserrat" pitchFamily="2" charset="77"/>
            </a:rPr>
            <a:t>practicum</a:t>
          </a:r>
        </a:p>
      </dgm:t>
    </dgm:pt>
    <dgm:pt modelId="{14D9BF4D-5450-6949-83B0-81B7016FD4D2}" type="parTrans" cxnId="{07345FFC-C440-7C41-94EA-F2EC29251430}">
      <dgm:prSet/>
      <dgm:spPr/>
      <dgm:t>
        <a:bodyPr/>
        <a:lstStyle/>
        <a:p>
          <a:endParaRPr lang="en-GB"/>
        </a:p>
      </dgm:t>
    </dgm:pt>
    <dgm:pt modelId="{C3DD0151-1112-6F45-B849-5D6761DD9387}" type="sibTrans" cxnId="{07345FFC-C440-7C41-94EA-F2EC29251430}">
      <dgm:prSet/>
      <dgm:spPr/>
      <dgm:t>
        <a:bodyPr/>
        <a:lstStyle/>
        <a:p>
          <a:endParaRPr lang="en-GB"/>
        </a:p>
      </dgm:t>
    </dgm:pt>
    <dgm:pt modelId="{FF8F55CE-BFF8-744E-A7EE-2261FC843602}">
      <dgm:prSet phldrT="[Text]" custT="1"/>
      <dgm:spPr/>
      <dgm:t>
        <a:bodyPr/>
        <a:lstStyle/>
        <a:p>
          <a:r>
            <a:rPr lang="en-GB" sz="3200" b="1" err="1">
              <a:latin typeface="Montserrat" pitchFamily="2" charset="77"/>
            </a:rPr>
            <a:t>simulatie</a:t>
          </a:r>
          <a:endParaRPr lang="en-GB" sz="3200" b="1">
            <a:latin typeface="Montserrat" pitchFamily="2" charset="77"/>
          </a:endParaRPr>
        </a:p>
      </dgm:t>
    </dgm:pt>
    <dgm:pt modelId="{DEECDB44-1F5B-F94D-B398-661ABF0E7144}" type="parTrans" cxnId="{6F057C47-18CE-C74B-A28B-F2782BDA528C}">
      <dgm:prSet/>
      <dgm:spPr/>
      <dgm:t>
        <a:bodyPr/>
        <a:lstStyle/>
        <a:p>
          <a:endParaRPr lang="en-GB"/>
        </a:p>
      </dgm:t>
    </dgm:pt>
    <dgm:pt modelId="{CB9946C1-4FC6-574D-94EF-40765204BFE7}" type="sibTrans" cxnId="{6F057C47-18CE-C74B-A28B-F2782BDA528C}">
      <dgm:prSet/>
      <dgm:spPr/>
      <dgm:t>
        <a:bodyPr/>
        <a:lstStyle/>
        <a:p>
          <a:endParaRPr lang="en-GB"/>
        </a:p>
      </dgm:t>
    </dgm:pt>
    <dgm:pt modelId="{28810665-603C-254D-A5A9-906CE75BA24C}">
      <dgm:prSet/>
      <dgm:spPr/>
      <dgm:t>
        <a:bodyPr/>
        <a:lstStyle/>
        <a:p>
          <a:r>
            <a:rPr lang="en-GB" b="1">
              <a:latin typeface="Montserrat" pitchFamily="2" charset="77"/>
            </a:rPr>
            <a:t>stage</a:t>
          </a:r>
        </a:p>
      </dgm:t>
    </dgm:pt>
    <dgm:pt modelId="{FB770F1E-761A-974D-BFD0-579E9C846A3A}" type="parTrans" cxnId="{BA8F4698-7F08-D942-A826-F781A684673F}">
      <dgm:prSet/>
      <dgm:spPr/>
      <dgm:t>
        <a:bodyPr/>
        <a:lstStyle/>
        <a:p>
          <a:endParaRPr lang="en-GB"/>
        </a:p>
      </dgm:t>
    </dgm:pt>
    <dgm:pt modelId="{AC904D3B-49C3-8D4B-9ECF-AD7A8878DABC}" type="sibTrans" cxnId="{BA8F4698-7F08-D942-A826-F781A684673F}">
      <dgm:prSet/>
      <dgm:spPr/>
      <dgm:t>
        <a:bodyPr/>
        <a:lstStyle/>
        <a:p>
          <a:endParaRPr lang="en-GB"/>
        </a:p>
      </dgm:t>
    </dgm:pt>
    <dgm:pt modelId="{4B01E992-6795-C54C-8D4B-6E3B483FDA65}" type="pres">
      <dgm:prSet presAssocID="{E6D5BA50-AB72-7842-9A0D-4B9D1B24097C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2AF1C5B-9D87-3F4C-987E-F1EDA270B0CC}" type="pres">
      <dgm:prSet presAssocID="{4F70B8B5-A4D0-654C-B006-44CE52BA2952}" presName="Accent1" presStyleCnt="0"/>
      <dgm:spPr/>
    </dgm:pt>
    <dgm:pt modelId="{A2DFD61C-E211-C140-B2E8-5C4413BEB6E7}" type="pres">
      <dgm:prSet presAssocID="{4F70B8B5-A4D0-654C-B006-44CE52BA2952}" presName="Accent" presStyleLbl="node1" presStyleIdx="0" presStyleCnt="4"/>
      <dgm:spPr/>
    </dgm:pt>
    <dgm:pt modelId="{2A2F880D-3A94-5642-A974-BFAA9E292E35}" type="pres">
      <dgm:prSet presAssocID="{4F70B8B5-A4D0-654C-B006-44CE52BA2952}" presName="Parent1" presStyleLbl="revTx" presStyleIdx="0" presStyleCnt="4" custScaleX="244607">
        <dgm:presLayoutVars>
          <dgm:chMax val="1"/>
          <dgm:chPref val="1"/>
          <dgm:bulletEnabled val="1"/>
        </dgm:presLayoutVars>
      </dgm:prSet>
      <dgm:spPr/>
    </dgm:pt>
    <dgm:pt modelId="{7BFE2DE5-6274-0640-ADB0-1A3B373C07B3}" type="pres">
      <dgm:prSet presAssocID="{27191C5F-4D16-6646-BCA0-ECFECD03EC16}" presName="Accent2" presStyleCnt="0"/>
      <dgm:spPr/>
    </dgm:pt>
    <dgm:pt modelId="{CDF47EE6-3474-084A-AD41-E3E39DE1C72E}" type="pres">
      <dgm:prSet presAssocID="{27191C5F-4D16-6646-BCA0-ECFECD03EC16}" presName="Accent" presStyleLbl="node1" presStyleIdx="1" presStyleCnt="4"/>
      <dgm:spPr/>
    </dgm:pt>
    <dgm:pt modelId="{03E3A6AE-6B54-E54C-A4E0-D440326AAC5F}" type="pres">
      <dgm:prSet presAssocID="{27191C5F-4D16-6646-BCA0-ECFECD03EC16}" presName="Parent2" presStyleLbl="revTx" presStyleIdx="1" presStyleCnt="4" custScaleX="331703">
        <dgm:presLayoutVars>
          <dgm:chMax val="1"/>
          <dgm:chPref val="1"/>
          <dgm:bulletEnabled val="1"/>
        </dgm:presLayoutVars>
      </dgm:prSet>
      <dgm:spPr/>
    </dgm:pt>
    <dgm:pt modelId="{F458A3AE-6E99-3A4A-A9DD-598C9B70EDE8}" type="pres">
      <dgm:prSet presAssocID="{FF8F55CE-BFF8-744E-A7EE-2261FC843602}" presName="Accent3" presStyleCnt="0"/>
      <dgm:spPr/>
    </dgm:pt>
    <dgm:pt modelId="{478FF467-C841-384A-83EF-18A9C7D3EDF2}" type="pres">
      <dgm:prSet presAssocID="{FF8F55CE-BFF8-744E-A7EE-2261FC843602}" presName="Accent" presStyleLbl="node1" presStyleIdx="2" presStyleCnt="4"/>
      <dgm:spPr/>
    </dgm:pt>
    <dgm:pt modelId="{6116F6E3-5EA7-294D-A4D6-B975FB126250}" type="pres">
      <dgm:prSet presAssocID="{FF8F55CE-BFF8-744E-A7EE-2261FC843602}" presName="Parent3" presStyleLbl="revTx" presStyleIdx="2" presStyleCnt="4" custScaleX="250569" custScaleY="145876">
        <dgm:presLayoutVars>
          <dgm:chMax val="1"/>
          <dgm:chPref val="1"/>
          <dgm:bulletEnabled val="1"/>
        </dgm:presLayoutVars>
      </dgm:prSet>
      <dgm:spPr/>
    </dgm:pt>
    <dgm:pt modelId="{5287F1E5-AE10-524F-BD2F-43AE65813B06}" type="pres">
      <dgm:prSet presAssocID="{28810665-603C-254D-A5A9-906CE75BA24C}" presName="Accent4" presStyleCnt="0"/>
      <dgm:spPr/>
    </dgm:pt>
    <dgm:pt modelId="{A03F2931-AFB6-584E-95D0-1B133BCDFD68}" type="pres">
      <dgm:prSet presAssocID="{28810665-603C-254D-A5A9-906CE75BA24C}" presName="Accent" presStyleLbl="node1" presStyleIdx="3" presStyleCnt="4"/>
      <dgm:spPr/>
    </dgm:pt>
    <dgm:pt modelId="{03B99A23-DE79-CE44-B5AE-A13B106FC920}" type="pres">
      <dgm:prSet presAssocID="{28810665-603C-254D-A5A9-906CE75BA24C}" presName="Parent4" presStyleLbl="revTx" presStyleIdx="3" presStyleCnt="4" custScaleX="142528">
        <dgm:presLayoutVars>
          <dgm:chMax val="1"/>
          <dgm:chPref val="1"/>
          <dgm:bulletEnabled val="1"/>
        </dgm:presLayoutVars>
      </dgm:prSet>
      <dgm:spPr/>
    </dgm:pt>
  </dgm:ptLst>
  <dgm:cxnLst>
    <dgm:cxn modelId="{6B033C0F-EE54-474E-A3D8-B68339A8E342}" type="presOf" srcId="{4F70B8B5-A4D0-654C-B006-44CE52BA2952}" destId="{2A2F880D-3A94-5642-A974-BFAA9E292E35}" srcOrd="0" destOrd="0" presId="urn:microsoft.com/office/officeart/2009/layout/CircleArrowProcess"/>
    <dgm:cxn modelId="{8EA76717-072B-B64C-9476-A74024D46EEC}" type="presOf" srcId="{27191C5F-4D16-6646-BCA0-ECFECD03EC16}" destId="{03E3A6AE-6B54-E54C-A4E0-D440326AAC5F}" srcOrd="0" destOrd="0" presId="urn:microsoft.com/office/officeart/2009/layout/CircleArrowProcess"/>
    <dgm:cxn modelId="{4325E763-FE47-2F4E-865F-4675FC6E221C}" type="presOf" srcId="{FF8F55CE-BFF8-744E-A7EE-2261FC843602}" destId="{6116F6E3-5EA7-294D-A4D6-B975FB126250}" srcOrd="0" destOrd="0" presId="urn:microsoft.com/office/officeart/2009/layout/CircleArrowProcess"/>
    <dgm:cxn modelId="{6F057C47-18CE-C74B-A28B-F2782BDA528C}" srcId="{E6D5BA50-AB72-7842-9A0D-4B9D1B24097C}" destId="{FF8F55CE-BFF8-744E-A7EE-2261FC843602}" srcOrd="2" destOrd="0" parTransId="{DEECDB44-1F5B-F94D-B398-661ABF0E7144}" sibTransId="{CB9946C1-4FC6-574D-94EF-40765204BFE7}"/>
    <dgm:cxn modelId="{64A9014A-FAA3-9B4B-83AC-2D52B5ABBC81}" srcId="{E6D5BA50-AB72-7842-9A0D-4B9D1B24097C}" destId="{4F70B8B5-A4D0-654C-B006-44CE52BA2952}" srcOrd="0" destOrd="0" parTransId="{97B44D6C-999E-4B49-A8DE-3A6222B1ABF8}" sibTransId="{2F3426CD-F4F5-3346-8422-910145126A3F}"/>
    <dgm:cxn modelId="{AD13426B-1E7E-2D4D-B904-A06A862B674A}" type="presOf" srcId="{28810665-603C-254D-A5A9-906CE75BA24C}" destId="{03B99A23-DE79-CE44-B5AE-A13B106FC920}" srcOrd="0" destOrd="0" presId="urn:microsoft.com/office/officeart/2009/layout/CircleArrowProcess"/>
    <dgm:cxn modelId="{5AB77671-F8BA-9742-96E2-4DF81E20A3F0}" type="presOf" srcId="{E6D5BA50-AB72-7842-9A0D-4B9D1B24097C}" destId="{4B01E992-6795-C54C-8D4B-6E3B483FDA65}" srcOrd="0" destOrd="0" presId="urn:microsoft.com/office/officeart/2009/layout/CircleArrowProcess"/>
    <dgm:cxn modelId="{BA8F4698-7F08-D942-A826-F781A684673F}" srcId="{E6D5BA50-AB72-7842-9A0D-4B9D1B24097C}" destId="{28810665-603C-254D-A5A9-906CE75BA24C}" srcOrd="3" destOrd="0" parTransId="{FB770F1E-761A-974D-BFD0-579E9C846A3A}" sibTransId="{AC904D3B-49C3-8D4B-9ECF-AD7A8878DABC}"/>
    <dgm:cxn modelId="{07345FFC-C440-7C41-94EA-F2EC29251430}" srcId="{E6D5BA50-AB72-7842-9A0D-4B9D1B24097C}" destId="{27191C5F-4D16-6646-BCA0-ECFECD03EC16}" srcOrd="1" destOrd="0" parTransId="{14D9BF4D-5450-6949-83B0-81B7016FD4D2}" sibTransId="{C3DD0151-1112-6F45-B849-5D6761DD9387}"/>
    <dgm:cxn modelId="{C231E122-7F6F-BE48-8E2A-DFD3D29FA6D9}" type="presParOf" srcId="{4B01E992-6795-C54C-8D4B-6E3B483FDA65}" destId="{F2AF1C5B-9D87-3F4C-987E-F1EDA270B0CC}" srcOrd="0" destOrd="0" presId="urn:microsoft.com/office/officeart/2009/layout/CircleArrowProcess"/>
    <dgm:cxn modelId="{895D683F-5267-F743-9FE8-73BB37E28563}" type="presParOf" srcId="{F2AF1C5B-9D87-3F4C-987E-F1EDA270B0CC}" destId="{A2DFD61C-E211-C140-B2E8-5C4413BEB6E7}" srcOrd="0" destOrd="0" presId="urn:microsoft.com/office/officeart/2009/layout/CircleArrowProcess"/>
    <dgm:cxn modelId="{5EF52076-18D0-3444-914D-16BA226AD5BD}" type="presParOf" srcId="{4B01E992-6795-C54C-8D4B-6E3B483FDA65}" destId="{2A2F880D-3A94-5642-A974-BFAA9E292E35}" srcOrd="1" destOrd="0" presId="urn:microsoft.com/office/officeart/2009/layout/CircleArrowProcess"/>
    <dgm:cxn modelId="{EEB715B6-08BC-A04B-BD19-13719BA1C203}" type="presParOf" srcId="{4B01E992-6795-C54C-8D4B-6E3B483FDA65}" destId="{7BFE2DE5-6274-0640-ADB0-1A3B373C07B3}" srcOrd="2" destOrd="0" presId="urn:microsoft.com/office/officeart/2009/layout/CircleArrowProcess"/>
    <dgm:cxn modelId="{8AF77064-713B-F543-B8AD-4E78088B5579}" type="presParOf" srcId="{7BFE2DE5-6274-0640-ADB0-1A3B373C07B3}" destId="{CDF47EE6-3474-084A-AD41-E3E39DE1C72E}" srcOrd="0" destOrd="0" presId="urn:microsoft.com/office/officeart/2009/layout/CircleArrowProcess"/>
    <dgm:cxn modelId="{F7CFDF91-7910-A547-BE37-DF1807F5713D}" type="presParOf" srcId="{4B01E992-6795-C54C-8D4B-6E3B483FDA65}" destId="{03E3A6AE-6B54-E54C-A4E0-D440326AAC5F}" srcOrd="3" destOrd="0" presId="urn:microsoft.com/office/officeart/2009/layout/CircleArrowProcess"/>
    <dgm:cxn modelId="{E4B8D442-60DE-1B41-8786-3E614F702F75}" type="presParOf" srcId="{4B01E992-6795-C54C-8D4B-6E3B483FDA65}" destId="{F458A3AE-6E99-3A4A-A9DD-598C9B70EDE8}" srcOrd="4" destOrd="0" presId="urn:microsoft.com/office/officeart/2009/layout/CircleArrowProcess"/>
    <dgm:cxn modelId="{4D2C957C-D7E7-D94F-A536-BBA5CA1778EB}" type="presParOf" srcId="{F458A3AE-6E99-3A4A-A9DD-598C9B70EDE8}" destId="{478FF467-C841-384A-83EF-18A9C7D3EDF2}" srcOrd="0" destOrd="0" presId="urn:microsoft.com/office/officeart/2009/layout/CircleArrowProcess"/>
    <dgm:cxn modelId="{A1371BCC-C47A-734A-9EDA-B831DAA90C67}" type="presParOf" srcId="{4B01E992-6795-C54C-8D4B-6E3B483FDA65}" destId="{6116F6E3-5EA7-294D-A4D6-B975FB126250}" srcOrd="5" destOrd="0" presId="urn:microsoft.com/office/officeart/2009/layout/CircleArrowProcess"/>
    <dgm:cxn modelId="{A0F9FC0A-0C64-AC46-81A9-C1C6D675205D}" type="presParOf" srcId="{4B01E992-6795-C54C-8D4B-6E3B483FDA65}" destId="{5287F1E5-AE10-524F-BD2F-43AE65813B06}" srcOrd="6" destOrd="0" presId="urn:microsoft.com/office/officeart/2009/layout/CircleArrowProcess"/>
    <dgm:cxn modelId="{29F231DD-C709-0B40-9668-72606A8F9FD2}" type="presParOf" srcId="{5287F1E5-AE10-524F-BD2F-43AE65813B06}" destId="{A03F2931-AFB6-584E-95D0-1B133BCDFD68}" srcOrd="0" destOrd="0" presId="urn:microsoft.com/office/officeart/2009/layout/CircleArrowProcess"/>
    <dgm:cxn modelId="{CE973606-EC85-E345-A7BE-D415A6AAADFE}" type="presParOf" srcId="{4B01E992-6795-C54C-8D4B-6E3B483FDA65}" destId="{03B99A23-DE79-CE44-B5AE-A13B106FC920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74AE85-2264-4A87-A8DB-EA1020E9844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8EF0856-9922-4609-A552-B269FC634C3C}">
      <dgm:prSet phldrT="[Tekst]" phldr="0"/>
      <dgm:spPr/>
      <dgm:t>
        <a:bodyPr/>
        <a:lstStyle/>
        <a:p>
          <a:pPr>
            <a:lnSpc>
              <a:spcPct val="100000"/>
            </a:lnSpc>
          </a:pPr>
          <a:r>
            <a:rPr lang="nl-NL">
              <a:latin typeface="Arial"/>
            </a:rPr>
            <a:t> TESTINGS</a:t>
          </a:r>
          <a:endParaRPr lang="nl-NL"/>
        </a:p>
      </dgm:t>
    </dgm:pt>
    <dgm:pt modelId="{8AC87424-58A2-4A95-B353-BA95AB13E951}" type="parTrans" cxnId="{BDED6501-35DB-478D-8E3A-2DE1A850517C}">
      <dgm:prSet/>
      <dgm:spPr/>
      <dgm:t>
        <a:bodyPr/>
        <a:lstStyle/>
        <a:p>
          <a:endParaRPr lang="nl-NL"/>
        </a:p>
      </dgm:t>
    </dgm:pt>
    <dgm:pt modelId="{C2E3A555-2B73-4550-B13F-70FF3A1A8754}" type="sibTrans" cxnId="{BDED6501-35DB-478D-8E3A-2DE1A850517C}">
      <dgm:prSet/>
      <dgm:spPr/>
      <dgm:t>
        <a:bodyPr/>
        <a:lstStyle/>
        <a:p>
          <a:endParaRPr lang="nl-NL"/>
        </a:p>
      </dgm:t>
    </dgm:pt>
    <dgm:pt modelId="{C3F3800C-D7C5-434C-BC82-59F4A3AFC626}">
      <dgm:prSet phldrT="[Tekst]"/>
      <dgm:spPr/>
      <dgm:t>
        <a:bodyPr/>
        <a:lstStyle/>
        <a:p>
          <a:pPr rtl="0"/>
          <a:r>
            <a:rPr lang="nl-NL">
              <a:latin typeface="Arial"/>
            </a:rPr>
            <a:t>Imago verstekende activiteiten</a:t>
          </a:r>
        </a:p>
      </dgm:t>
    </dgm:pt>
    <dgm:pt modelId="{58E2C067-529D-41A6-B7E4-82BBE0CBE4D9}" type="parTrans" cxnId="{33C2A0E7-FF35-4AEF-8204-C59D1DDEA078}">
      <dgm:prSet/>
      <dgm:spPr/>
      <dgm:t>
        <a:bodyPr/>
        <a:lstStyle/>
        <a:p>
          <a:endParaRPr lang="nl-NL"/>
        </a:p>
      </dgm:t>
    </dgm:pt>
    <dgm:pt modelId="{99AF5942-EB50-48C4-B4FB-A88173F78873}" type="sibTrans" cxnId="{33C2A0E7-FF35-4AEF-8204-C59D1DDEA078}">
      <dgm:prSet/>
      <dgm:spPr/>
      <dgm:t>
        <a:bodyPr/>
        <a:lstStyle/>
        <a:p>
          <a:endParaRPr lang="nl-NL"/>
        </a:p>
      </dgm:t>
    </dgm:pt>
    <dgm:pt modelId="{C6D54C60-71CD-4869-ABAB-FA5F89364DF5}">
      <dgm:prSet phldrT="[Tekst]" phldr="0"/>
      <dgm:spPr/>
      <dgm:t>
        <a:bodyPr/>
        <a:lstStyle/>
        <a:p>
          <a:pPr rtl="0"/>
          <a:r>
            <a:rPr lang="nl-NL">
              <a:latin typeface="Arial"/>
            </a:rPr>
            <a:t>Opleidingen simulatie leren</a:t>
          </a:r>
          <a:endParaRPr lang="nl-NL"/>
        </a:p>
      </dgm:t>
    </dgm:pt>
    <dgm:pt modelId="{F53EBEA3-05FC-4B19-995B-A5907D0CE2D6}" type="parTrans" cxnId="{C18B6FF4-0335-4FE7-9017-F300351B2040}">
      <dgm:prSet/>
      <dgm:spPr/>
      <dgm:t>
        <a:bodyPr/>
        <a:lstStyle/>
        <a:p>
          <a:endParaRPr lang="nl-NL"/>
        </a:p>
      </dgm:t>
    </dgm:pt>
    <dgm:pt modelId="{0A728161-7A14-4BC6-B53E-5DC68050F06D}" type="sibTrans" cxnId="{C18B6FF4-0335-4FE7-9017-F300351B2040}">
      <dgm:prSet/>
      <dgm:spPr/>
      <dgm:t>
        <a:bodyPr/>
        <a:lstStyle/>
        <a:p>
          <a:endParaRPr lang="nl-NL"/>
        </a:p>
      </dgm:t>
    </dgm:pt>
    <dgm:pt modelId="{6275FE8D-ADFA-4FFD-B705-2F333ED505E8}">
      <dgm:prSet phldrT="[Tekst]" phldr="0"/>
      <dgm:spPr/>
      <dgm:t>
        <a:bodyPr/>
        <a:lstStyle/>
        <a:p>
          <a:pPr>
            <a:lnSpc>
              <a:spcPct val="100000"/>
            </a:lnSpc>
          </a:pPr>
          <a:r>
            <a:rPr lang="nl-NL">
              <a:latin typeface="Arial"/>
            </a:rPr>
            <a:t>PUBLICATIES</a:t>
          </a:r>
          <a:endParaRPr lang="nl-NL"/>
        </a:p>
      </dgm:t>
    </dgm:pt>
    <dgm:pt modelId="{9F074877-AB43-412B-8B15-3FE190619465}" type="parTrans" cxnId="{5401EBF5-DED2-45F0-A7CE-F3543D0B56AC}">
      <dgm:prSet/>
      <dgm:spPr/>
      <dgm:t>
        <a:bodyPr/>
        <a:lstStyle/>
        <a:p>
          <a:endParaRPr lang="nl-NL"/>
        </a:p>
      </dgm:t>
    </dgm:pt>
    <dgm:pt modelId="{55E35A6D-5A26-4714-A5E9-441476CA6EC2}" type="sibTrans" cxnId="{5401EBF5-DED2-45F0-A7CE-F3543D0B56AC}">
      <dgm:prSet/>
      <dgm:spPr/>
      <dgm:t>
        <a:bodyPr/>
        <a:lstStyle/>
        <a:p>
          <a:endParaRPr lang="nl-NL"/>
        </a:p>
      </dgm:t>
    </dgm:pt>
    <dgm:pt modelId="{6C193D92-5078-4B9B-BA96-4F515DE4B67B}">
      <dgm:prSet phldrT="[Tekst]" phldr="0"/>
      <dgm:spPr/>
      <dgm:t>
        <a:bodyPr/>
        <a:lstStyle/>
        <a:p>
          <a:pPr rtl="0"/>
          <a:r>
            <a:rPr lang="nl-NL">
              <a:latin typeface="Arial"/>
            </a:rPr>
            <a:t>Wegwijzer, onderzoeken</a:t>
          </a:r>
        </a:p>
      </dgm:t>
    </dgm:pt>
    <dgm:pt modelId="{42518392-236D-4E79-8236-511070512457}" type="parTrans" cxnId="{1DFB0499-134E-4925-BE1B-39B4F1B8897C}">
      <dgm:prSet/>
      <dgm:spPr/>
      <dgm:t>
        <a:bodyPr/>
        <a:lstStyle/>
        <a:p>
          <a:endParaRPr lang="nl-NL"/>
        </a:p>
      </dgm:t>
    </dgm:pt>
    <dgm:pt modelId="{978E2847-1ABC-48E1-89D5-D89F5D70D2CA}" type="sibTrans" cxnId="{1DFB0499-134E-4925-BE1B-39B4F1B8897C}">
      <dgm:prSet/>
      <dgm:spPr/>
      <dgm:t>
        <a:bodyPr/>
        <a:lstStyle/>
        <a:p>
          <a:endParaRPr lang="nl-NL"/>
        </a:p>
      </dgm:t>
    </dgm:pt>
    <dgm:pt modelId="{5264569F-E427-4F48-AD59-7167107C4422}">
      <dgm:prSet phldrT="[Tekst]"/>
      <dgm:spPr/>
      <dgm:t>
        <a:bodyPr/>
        <a:lstStyle/>
        <a:p>
          <a:pPr rtl="0"/>
          <a:r>
            <a:rPr lang="nl-NL">
              <a:latin typeface="Arial"/>
            </a:rPr>
            <a:t>Lesson's learned</a:t>
          </a:r>
          <a:endParaRPr lang="nl-NL"/>
        </a:p>
      </dgm:t>
    </dgm:pt>
    <dgm:pt modelId="{A354C281-4557-446A-8E21-84B9BD5596FF}" type="parTrans" cxnId="{46CE6238-DE92-48CA-B294-3934F1E187FE}">
      <dgm:prSet/>
      <dgm:spPr/>
      <dgm:t>
        <a:bodyPr/>
        <a:lstStyle/>
        <a:p>
          <a:endParaRPr lang="nl-NL"/>
        </a:p>
      </dgm:t>
    </dgm:pt>
    <dgm:pt modelId="{DF7A4A96-373C-4E0F-AC54-83EF989A7011}" type="sibTrans" cxnId="{46CE6238-DE92-48CA-B294-3934F1E187FE}">
      <dgm:prSet/>
      <dgm:spPr/>
      <dgm:t>
        <a:bodyPr/>
        <a:lstStyle/>
        <a:p>
          <a:endParaRPr lang="nl-NL"/>
        </a:p>
      </dgm:t>
    </dgm:pt>
    <dgm:pt modelId="{73B24E7B-C28A-4B45-B1F4-A57114649052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nl-NL">
              <a:latin typeface="Arial"/>
            </a:rPr>
            <a:t>Trainingen technologische wendbaarheid</a:t>
          </a:r>
          <a:endParaRPr lang="nl-NL"/>
        </a:p>
      </dgm:t>
    </dgm:pt>
    <dgm:pt modelId="{2824DA0A-A615-43CA-AE90-2CA9BD1E8CB3}" type="parTrans" cxnId="{38715257-8BE4-4BFC-B5CC-E89347972C96}">
      <dgm:prSet/>
      <dgm:spPr/>
    </dgm:pt>
    <dgm:pt modelId="{0EB37717-191E-43D7-B9C6-4E8E4AD1FA62}" type="sibTrans" cxnId="{38715257-8BE4-4BFC-B5CC-E89347972C96}">
      <dgm:prSet/>
      <dgm:spPr/>
      <dgm:t>
        <a:bodyPr/>
        <a:lstStyle/>
        <a:p>
          <a:endParaRPr lang="nl-NL"/>
        </a:p>
      </dgm:t>
    </dgm:pt>
    <dgm:pt modelId="{F45CC031-2539-4CF0-B56E-6CB2C3F36B2C}">
      <dgm:prSet phldr="0"/>
      <dgm:spPr/>
      <dgm:t>
        <a:bodyPr/>
        <a:lstStyle/>
        <a:p>
          <a:pPr rtl="0"/>
          <a:r>
            <a:rPr lang="nl-NL">
              <a:latin typeface="Arial"/>
            </a:rPr>
            <a:t>Scenario's</a:t>
          </a:r>
          <a:endParaRPr lang="nl-NL"/>
        </a:p>
      </dgm:t>
    </dgm:pt>
    <dgm:pt modelId="{10986487-A5AF-4DBD-B2F6-1D67B4D84CBA}" type="parTrans" cxnId="{17655500-FEE1-4865-A067-CE156C666162}">
      <dgm:prSet/>
      <dgm:spPr/>
    </dgm:pt>
    <dgm:pt modelId="{358E0AA1-9269-4E25-A349-DFCC182F513E}" type="sibTrans" cxnId="{17655500-FEE1-4865-A067-CE156C666162}">
      <dgm:prSet/>
      <dgm:spPr/>
      <dgm:t>
        <a:bodyPr/>
        <a:lstStyle/>
        <a:p>
          <a:endParaRPr lang="nl-NL"/>
        </a:p>
      </dgm:t>
    </dgm:pt>
    <dgm:pt modelId="{FDEBD893-82D9-4918-A786-34E3846E9EE0}">
      <dgm:prSet phldr="0"/>
      <dgm:spPr/>
      <dgm:t>
        <a:bodyPr/>
        <a:lstStyle/>
        <a:p>
          <a:pPr rtl="0"/>
          <a:r>
            <a:rPr lang="nl-NL">
              <a:solidFill>
                <a:schemeClr val="bg1"/>
              </a:solidFill>
              <a:latin typeface="Arial"/>
              <a:ea typeface="Calibri"/>
              <a:cs typeface="Calibri"/>
            </a:rPr>
            <a:t>NETWERK</a:t>
          </a:r>
          <a:endParaRPr lang="en-US">
            <a:solidFill>
              <a:schemeClr val="bg1"/>
            </a:solidFill>
            <a:latin typeface="Arial"/>
            <a:ea typeface="Calibri"/>
            <a:cs typeface="Calibri"/>
          </a:endParaRPr>
        </a:p>
      </dgm:t>
    </dgm:pt>
    <dgm:pt modelId="{807972D5-ADE2-43EB-B6DD-35F400E50032}" type="parTrans" cxnId="{E1511888-3BF4-4B1C-9742-014F90DC551C}">
      <dgm:prSet/>
      <dgm:spPr/>
    </dgm:pt>
    <dgm:pt modelId="{2DC5D7B4-173E-43B5-8734-C55E6C144F79}" type="sibTrans" cxnId="{E1511888-3BF4-4B1C-9742-014F90DC551C}">
      <dgm:prSet/>
      <dgm:spPr/>
      <dgm:t>
        <a:bodyPr/>
        <a:lstStyle/>
        <a:p>
          <a:endParaRPr lang="nl-NL"/>
        </a:p>
      </dgm:t>
    </dgm:pt>
    <dgm:pt modelId="{7E0C9406-4956-4B37-BC03-BDB46AE97D46}">
      <dgm:prSet phldr="0"/>
      <dgm:spPr/>
      <dgm:t>
        <a:bodyPr/>
        <a:lstStyle/>
        <a:p>
          <a:r>
            <a:rPr lang="nl-NL">
              <a:solidFill>
                <a:schemeClr val="tx1"/>
              </a:solidFill>
              <a:latin typeface="Arial"/>
              <a:ea typeface="Calibri"/>
              <a:cs typeface="Calibri"/>
            </a:rPr>
            <a:t>Testings</a:t>
          </a:r>
          <a:endParaRPr lang="en-US">
            <a:solidFill>
              <a:schemeClr val="tx1"/>
            </a:solidFill>
            <a:latin typeface="Arial"/>
            <a:ea typeface="Calibri"/>
            <a:cs typeface="Calibri"/>
          </a:endParaRPr>
        </a:p>
      </dgm:t>
    </dgm:pt>
    <dgm:pt modelId="{67E0FC8B-AF75-42D9-B38E-F790C7777885}" type="parTrans" cxnId="{935C5B62-9E93-4B80-80FE-E55B6FEBA2C2}">
      <dgm:prSet/>
      <dgm:spPr/>
    </dgm:pt>
    <dgm:pt modelId="{8D54024F-B3FA-4E78-80A3-EC80A7403793}" type="sibTrans" cxnId="{935C5B62-9E93-4B80-80FE-E55B6FEBA2C2}">
      <dgm:prSet/>
      <dgm:spPr/>
      <dgm:t>
        <a:bodyPr/>
        <a:lstStyle/>
        <a:p>
          <a:endParaRPr lang="nl-NL"/>
        </a:p>
      </dgm:t>
    </dgm:pt>
    <dgm:pt modelId="{DA367780-5A8B-4E65-84F4-4444C49A4D77}">
      <dgm:prSet phldr="0"/>
      <dgm:spPr/>
      <dgm:t>
        <a:bodyPr/>
        <a:lstStyle/>
        <a:p>
          <a:pPr rtl="0"/>
          <a:r>
            <a:rPr lang="nl-NL">
              <a:solidFill>
                <a:schemeClr val="tx1"/>
              </a:solidFill>
              <a:latin typeface="Arial"/>
              <a:ea typeface="Calibri"/>
              <a:cs typeface="Calibri"/>
            </a:rPr>
            <a:t>"Eindevent" </a:t>
          </a:r>
          <a:endParaRPr lang="nl-NL">
            <a:solidFill>
              <a:srgbClr val="000000"/>
            </a:solidFill>
            <a:latin typeface="Calibri"/>
            <a:ea typeface="Calibri"/>
            <a:cs typeface="Calibri"/>
          </a:endParaRPr>
        </a:p>
      </dgm:t>
    </dgm:pt>
    <dgm:pt modelId="{2AF9F7FF-D583-4C4A-A8BD-FA8DF207090B}" type="parTrans" cxnId="{8998FF26-7881-4337-9325-757F6DA4DF62}">
      <dgm:prSet/>
      <dgm:spPr/>
    </dgm:pt>
    <dgm:pt modelId="{3210C3C3-96E6-40DA-98BE-41FCEF9EE73D}" type="sibTrans" cxnId="{8998FF26-7881-4337-9325-757F6DA4DF62}">
      <dgm:prSet/>
      <dgm:spPr/>
      <dgm:t>
        <a:bodyPr/>
        <a:lstStyle/>
        <a:p>
          <a:endParaRPr lang="nl-NL"/>
        </a:p>
      </dgm:t>
    </dgm:pt>
    <dgm:pt modelId="{413A709E-65DF-4D53-ABB8-526199A94972}">
      <dgm:prSet phldr="0"/>
      <dgm:spPr/>
      <dgm:t>
        <a:bodyPr/>
        <a:lstStyle/>
        <a:p>
          <a:pPr rtl="0"/>
          <a:r>
            <a:rPr lang="nl-NL">
              <a:solidFill>
                <a:schemeClr val="tx1"/>
              </a:solidFill>
              <a:latin typeface="Arial"/>
              <a:ea typeface="Calibri"/>
              <a:cs typeface="Calibri"/>
            </a:rPr>
            <a:t>Verderzetting? </a:t>
          </a:r>
        </a:p>
      </dgm:t>
    </dgm:pt>
    <dgm:pt modelId="{2B2A523F-BC02-4F3F-99F7-5443159C022F}" type="parTrans" cxnId="{33C938E5-973B-4D38-8903-8FCFD48065ED}">
      <dgm:prSet/>
      <dgm:spPr/>
    </dgm:pt>
    <dgm:pt modelId="{7E58F327-F6D9-4BDA-A51A-1EE7EEFAB64D}" type="sibTrans" cxnId="{33C938E5-973B-4D38-8903-8FCFD48065ED}">
      <dgm:prSet/>
      <dgm:spPr/>
      <dgm:t>
        <a:bodyPr/>
        <a:lstStyle/>
        <a:p>
          <a:endParaRPr lang="nl-NL"/>
        </a:p>
      </dgm:t>
    </dgm:pt>
    <dgm:pt modelId="{16C7885C-FFB3-4028-B32D-F2BCEA3DA0E0}" type="pres">
      <dgm:prSet presAssocID="{F874AE85-2264-4A87-A8DB-EA1020E9844D}" presName="linearFlow" presStyleCnt="0">
        <dgm:presLayoutVars>
          <dgm:dir/>
          <dgm:animLvl val="lvl"/>
          <dgm:resizeHandles val="exact"/>
        </dgm:presLayoutVars>
      </dgm:prSet>
      <dgm:spPr/>
    </dgm:pt>
    <dgm:pt modelId="{68F8DBF1-0D9F-4143-A15B-070049089633}" type="pres">
      <dgm:prSet presAssocID="{FDEBD893-82D9-4918-A786-34E3846E9EE0}" presName="composite" presStyleCnt="0"/>
      <dgm:spPr/>
    </dgm:pt>
    <dgm:pt modelId="{D78F082E-EEBA-493E-8BD3-ABABB3F5B620}" type="pres">
      <dgm:prSet presAssocID="{FDEBD893-82D9-4918-A786-34E3846E9EE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EDEA690-BCC9-4BAA-A329-CF04A0A3FCAF}" type="pres">
      <dgm:prSet presAssocID="{FDEBD893-82D9-4918-A786-34E3846E9EE0}" presName="descendantText" presStyleLbl="alignAcc1" presStyleIdx="0" presStyleCnt="3">
        <dgm:presLayoutVars>
          <dgm:bulletEnabled val="1"/>
        </dgm:presLayoutVars>
      </dgm:prSet>
      <dgm:spPr/>
    </dgm:pt>
    <dgm:pt modelId="{AC9C8F89-CC7B-4F2B-B87E-D7377F0A074C}" type="pres">
      <dgm:prSet presAssocID="{2DC5D7B4-173E-43B5-8734-C55E6C144F79}" presName="sp" presStyleCnt="0"/>
      <dgm:spPr/>
    </dgm:pt>
    <dgm:pt modelId="{9A605F88-2209-49AA-95FA-D4A573A2AF08}" type="pres">
      <dgm:prSet presAssocID="{38EF0856-9922-4609-A552-B269FC634C3C}" presName="composite" presStyleCnt="0"/>
      <dgm:spPr/>
    </dgm:pt>
    <dgm:pt modelId="{85778084-3EC4-4B75-96BA-5CA85073A00B}" type="pres">
      <dgm:prSet presAssocID="{38EF0856-9922-4609-A552-B269FC634C3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F28F446-DA06-44B3-9971-2D8A001017AE}" type="pres">
      <dgm:prSet presAssocID="{38EF0856-9922-4609-A552-B269FC634C3C}" presName="descendantText" presStyleLbl="alignAcc1" presStyleIdx="1" presStyleCnt="3">
        <dgm:presLayoutVars>
          <dgm:bulletEnabled val="1"/>
        </dgm:presLayoutVars>
      </dgm:prSet>
      <dgm:spPr/>
    </dgm:pt>
    <dgm:pt modelId="{5B3C9AB9-6DF2-4498-9924-FFB24169B4FF}" type="pres">
      <dgm:prSet presAssocID="{C2E3A555-2B73-4550-B13F-70FF3A1A8754}" presName="sp" presStyleCnt="0"/>
      <dgm:spPr/>
    </dgm:pt>
    <dgm:pt modelId="{A5A6E9DA-2CDC-460D-84BC-8717D3AC1666}" type="pres">
      <dgm:prSet presAssocID="{6275FE8D-ADFA-4FFD-B705-2F333ED505E8}" presName="composite" presStyleCnt="0"/>
      <dgm:spPr/>
    </dgm:pt>
    <dgm:pt modelId="{697BD511-8B80-4790-BD34-28D748279E9C}" type="pres">
      <dgm:prSet presAssocID="{6275FE8D-ADFA-4FFD-B705-2F333ED505E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C046E06B-8325-4E3F-8FD1-A9260D878822}" type="pres">
      <dgm:prSet presAssocID="{6275FE8D-ADFA-4FFD-B705-2F333ED505E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7655500-FEE1-4865-A067-CE156C666162}" srcId="{6275FE8D-ADFA-4FFD-B705-2F333ED505E8}" destId="{F45CC031-2539-4CF0-B56E-6CB2C3F36B2C}" srcOrd="1" destOrd="0" parTransId="{10986487-A5AF-4DBD-B2F6-1D67B4D84CBA}" sibTransId="{358E0AA1-9269-4E25-A349-DFCC182F513E}"/>
    <dgm:cxn modelId="{BDED6501-35DB-478D-8E3A-2DE1A850517C}" srcId="{F874AE85-2264-4A87-A8DB-EA1020E9844D}" destId="{38EF0856-9922-4609-A552-B269FC634C3C}" srcOrd="1" destOrd="0" parTransId="{8AC87424-58A2-4A95-B353-BA95AB13E951}" sibTransId="{C2E3A555-2B73-4550-B13F-70FF3A1A8754}"/>
    <dgm:cxn modelId="{F385E218-1278-411A-B281-E6F5CCA967E0}" type="presOf" srcId="{413A709E-65DF-4D53-ABB8-526199A94972}" destId="{6EDEA690-BCC9-4BAA-A329-CF04A0A3FCAF}" srcOrd="0" destOrd="2" presId="urn:microsoft.com/office/officeart/2005/8/layout/chevron2"/>
    <dgm:cxn modelId="{F5754C22-306F-4ABC-9FA8-638C24C5A11A}" type="presOf" srcId="{38EF0856-9922-4609-A552-B269FC634C3C}" destId="{85778084-3EC4-4B75-96BA-5CA85073A00B}" srcOrd="0" destOrd="0" presId="urn:microsoft.com/office/officeart/2005/8/layout/chevron2"/>
    <dgm:cxn modelId="{8998FF26-7881-4337-9325-757F6DA4DF62}" srcId="{FDEBD893-82D9-4918-A786-34E3846E9EE0}" destId="{DA367780-5A8B-4E65-84F4-4444C49A4D77}" srcOrd="1" destOrd="0" parTransId="{2AF9F7FF-D583-4C4A-A8BD-FA8DF207090B}" sibTransId="{3210C3C3-96E6-40DA-98BE-41FCEF9EE73D}"/>
    <dgm:cxn modelId="{CD8BF82F-3C01-42A2-BA03-8162DBBDA018}" type="presOf" srcId="{F874AE85-2264-4A87-A8DB-EA1020E9844D}" destId="{16C7885C-FFB3-4028-B32D-F2BCEA3DA0E0}" srcOrd="0" destOrd="0" presId="urn:microsoft.com/office/officeart/2005/8/layout/chevron2"/>
    <dgm:cxn modelId="{F144B235-2AE2-4135-B691-74B7F172D7F7}" type="presOf" srcId="{DA367780-5A8B-4E65-84F4-4444C49A4D77}" destId="{6EDEA690-BCC9-4BAA-A329-CF04A0A3FCAF}" srcOrd="0" destOrd="1" presId="urn:microsoft.com/office/officeart/2005/8/layout/chevron2"/>
    <dgm:cxn modelId="{46CE6238-DE92-48CA-B294-3934F1E187FE}" srcId="{6275FE8D-ADFA-4FFD-B705-2F333ED505E8}" destId="{5264569F-E427-4F48-AD59-7167107C4422}" srcOrd="2" destOrd="0" parTransId="{A354C281-4557-446A-8E21-84B9BD5596FF}" sibTransId="{DF7A4A96-373C-4E0F-AC54-83EF989A7011}"/>
    <dgm:cxn modelId="{935C5B62-9E93-4B80-80FE-E55B6FEBA2C2}" srcId="{FDEBD893-82D9-4918-A786-34E3846E9EE0}" destId="{7E0C9406-4956-4B37-BC03-BDB46AE97D46}" srcOrd="0" destOrd="0" parTransId="{67E0FC8B-AF75-42D9-B38E-F790C7777885}" sibTransId="{8D54024F-B3FA-4E78-80A3-EC80A7403793}"/>
    <dgm:cxn modelId="{38715257-8BE4-4BFC-B5CC-E89347972C96}" srcId="{38EF0856-9922-4609-A552-B269FC634C3C}" destId="{73B24E7B-C28A-4B45-B1F4-A57114649052}" srcOrd="1" destOrd="0" parTransId="{2824DA0A-A615-43CA-AE90-2CA9BD1E8CB3}" sibTransId="{0EB37717-191E-43D7-B9C6-4E8E4AD1FA62}"/>
    <dgm:cxn modelId="{FBE8177B-F731-4539-B391-F32407C18223}" type="presOf" srcId="{C3F3800C-D7C5-434C-BC82-59F4A3AFC626}" destId="{CF28F446-DA06-44B3-9971-2D8A001017AE}" srcOrd="0" destOrd="0" presId="urn:microsoft.com/office/officeart/2005/8/layout/chevron2"/>
    <dgm:cxn modelId="{E1511888-3BF4-4B1C-9742-014F90DC551C}" srcId="{F874AE85-2264-4A87-A8DB-EA1020E9844D}" destId="{FDEBD893-82D9-4918-A786-34E3846E9EE0}" srcOrd="0" destOrd="0" parTransId="{807972D5-ADE2-43EB-B6DD-35F400E50032}" sibTransId="{2DC5D7B4-173E-43B5-8734-C55E6C144F79}"/>
    <dgm:cxn modelId="{1FED6092-E6E0-41A9-92A0-09E625555E9E}" type="presOf" srcId="{5264569F-E427-4F48-AD59-7167107C4422}" destId="{C046E06B-8325-4E3F-8FD1-A9260D878822}" srcOrd="0" destOrd="2" presId="urn:microsoft.com/office/officeart/2005/8/layout/chevron2"/>
    <dgm:cxn modelId="{1DFB0499-134E-4925-BE1B-39B4F1B8897C}" srcId="{6275FE8D-ADFA-4FFD-B705-2F333ED505E8}" destId="{6C193D92-5078-4B9B-BA96-4F515DE4B67B}" srcOrd="0" destOrd="0" parTransId="{42518392-236D-4E79-8236-511070512457}" sibTransId="{978E2847-1ABC-48E1-89D5-D89F5D70D2CA}"/>
    <dgm:cxn modelId="{12C909A5-1968-4DE6-B045-45857D4232F4}" type="presOf" srcId="{F45CC031-2539-4CF0-B56E-6CB2C3F36B2C}" destId="{C046E06B-8325-4E3F-8FD1-A9260D878822}" srcOrd="0" destOrd="1" presId="urn:microsoft.com/office/officeart/2005/8/layout/chevron2"/>
    <dgm:cxn modelId="{C9004EA6-4C17-473F-BB12-AEA457DE44A4}" type="presOf" srcId="{C6D54C60-71CD-4869-ABAB-FA5F89364DF5}" destId="{CF28F446-DA06-44B3-9971-2D8A001017AE}" srcOrd="0" destOrd="2" presId="urn:microsoft.com/office/officeart/2005/8/layout/chevron2"/>
    <dgm:cxn modelId="{6CC21FA8-7B0B-4046-A7C0-8AA7CE65D0EC}" type="presOf" srcId="{FDEBD893-82D9-4918-A786-34E3846E9EE0}" destId="{D78F082E-EEBA-493E-8BD3-ABABB3F5B620}" srcOrd="0" destOrd="0" presId="urn:microsoft.com/office/officeart/2005/8/layout/chevron2"/>
    <dgm:cxn modelId="{A03251B3-77BD-4599-8808-3C5892C5E4CA}" type="presOf" srcId="{6275FE8D-ADFA-4FFD-B705-2F333ED505E8}" destId="{697BD511-8B80-4790-BD34-28D748279E9C}" srcOrd="0" destOrd="0" presId="urn:microsoft.com/office/officeart/2005/8/layout/chevron2"/>
    <dgm:cxn modelId="{68FDC5C0-CCC2-4075-BC35-3DB589B2EBD3}" type="presOf" srcId="{7E0C9406-4956-4B37-BC03-BDB46AE97D46}" destId="{6EDEA690-BCC9-4BAA-A329-CF04A0A3FCAF}" srcOrd="0" destOrd="0" presId="urn:microsoft.com/office/officeart/2005/8/layout/chevron2"/>
    <dgm:cxn modelId="{71CFDEC1-C321-4C3E-A3F6-A2DFF6841E6F}" type="presOf" srcId="{6C193D92-5078-4B9B-BA96-4F515DE4B67B}" destId="{C046E06B-8325-4E3F-8FD1-A9260D878822}" srcOrd="0" destOrd="0" presId="urn:microsoft.com/office/officeart/2005/8/layout/chevron2"/>
    <dgm:cxn modelId="{33C938E5-973B-4D38-8903-8FCFD48065ED}" srcId="{FDEBD893-82D9-4918-A786-34E3846E9EE0}" destId="{413A709E-65DF-4D53-ABB8-526199A94972}" srcOrd="2" destOrd="0" parTransId="{2B2A523F-BC02-4F3F-99F7-5443159C022F}" sibTransId="{7E58F327-F6D9-4BDA-A51A-1EE7EEFAB64D}"/>
    <dgm:cxn modelId="{33C2A0E7-FF35-4AEF-8204-C59D1DDEA078}" srcId="{38EF0856-9922-4609-A552-B269FC634C3C}" destId="{C3F3800C-D7C5-434C-BC82-59F4A3AFC626}" srcOrd="0" destOrd="0" parTransId="{58E2C067-529D-41A6-B7E4-82BBE0CBE4D9}" sibTransId="{99AF5942-EB50-48C4-B4FB-A88173F78873}"/>
    <dgm:cxn modelId="{C18B6FF4-0335-4FE7-9017-F300351B2040}" srcId="{38EF0856-9922-4609-A552-B269FC634C3C}" destId="{C6D54C60-71CD-4869-ABAB-FA5F89364DF5}" srcOrd="2" destOrd="0" parTransId="{F53EBEA3-05FC-4B19-995B-A5907D0CE2D6}" sibTransId="{0A728161-7A14-4BC6-B53E-5DC68050F06D}"/>
    <dgm:cxn modelId="{5401EBF5-DED2-45F0-A7CE-F3543D0B56AC}" srcId="{F874AE85-2264-4A87-A8DB-EA1020E9844D}" destId="{6275FE8D-ADFA-4FFD-B705-2F333ED505E8}" srcOrd="2" destOrd="0" parTransId="{9F074877-AB43-412B-8B15-3FE190619465}" sibTransId="{55E35A6D-5A26-4714-A5E9-441476CA6EC2}"/>
    <dgm:cxn modelId="{8D6131FB-FCC6-437C-9498-6E9CCB7C4125}" type="presOf" srcId="{73B24E7B-C28A-4B45-B1F4-A57114649052}" destId="{CF28F446-DA06-44B3-9971-2D8A001017AE}" srcOrd="0" destOrd="1" presId="urn:microsoft.com/office/officeart/2005/8/layout/chevron2"/>
    <dgm:cxn modelId="{D8C2CAAA-1C4F-4C8B-BECC-26FBE6D015A3}" type="presParOf" srcId="{16C7885C-FFB3-4028-B32D-F2BCEA3DA0E0}" destId="{68F8DBF1-0D9F-4143-A15B-070049089633}" srcOrd="0" destOrd="0" presId="urn:microsoft.com/office/officeart/2005/8/layout/chevron2"/>
    <dgm:cxn modelId="{85C11292-9A3C-472C-876B-ED9D38B32CF9}" type="presParOf" srcId="{68F8DBF1-0D9F-4143-A15B-070049089633}" destId="{D78F082E-EEBA-493E-8BD3-ABABB3F5B620}" srcOrd="0" destOrd="0" presId="urn:microsoft.com/office/officeart/2005/8/layout/chevron2"/>
    <dgm:cxn modelId="{B255694C-7D69-44B0-AE6B-0C303869733F}" type="presParOf" srcId="{68F8DBF1-0D9F-4143-A15B-070049089633}" destId="{6EDEA690-BCC9-4BAA-A329-CF04A0A3FCAF}" srcOrd="1" destOrd="0" presId="urn:microsoft.com/office/officeart/2005/8/layout/chevron2"/>
    <dgm:cxn modelId="{93BE2EDB-73EA-4598-BA0A-7D19F4731211}" type="presParOf" srcId="{16C7885C-FFB3-4028-B32D-F2BCEA3DA0E0}" destId="{AC9C8F89-CC7B-4F2B-B87E-D7377F0A074C}" srcOrd="1" destOrd="0" presId="urn:microsoft.com/office/officeart/2005/8/layout/chevron2"/>
    <dgm:cxn modelId="{FE264B7D-162A-42ED-A905-C838E8555FF8}" type="presParOf" srcId="{16C7885C-FFB3-4028-B32D-F2BCEA3DA0E0}" destId="{9A605F88-2209-49AA-95FA-D4A573A2AF08}" srcOrd="2" destOrd="0" presId="urn:microsoft.com/office/officeart/2005/8/layout/chevron2"/>
    <dgm:cxn modelId="{C61E6845-5312-4EF7-9380-C01254AD1FB1}" type="presParOf" srcId="{9A605F88-2209-49AA-95FA-D4A573A2AF08}" destId="{85778084-3EC4-4B75-96BA-5CA85073A00B}" srcOrd="0" destOrd="0" presId="urn:microsoft.com/office/officeart/2005/8/layout/chevron2"/>
    <dgm:cxn modelId="{87E7101A-CEB7-48EE-AE98-CC57C8966BDE}" type="presParOf" srcId="{9A605F88-2209-49AA-95FA-D4A573A2AF08}" destId="{CF28F446-DA06-44B3-9971-2D8A001017AE}" srcOrd="1" destOrd="0" presId="urn:microsoft.com/office/officeart/2005/8/layout/chevron2"/>
    <dgm:cxn modelId="{CC73F609-FA89-46A1-851F-A7ADD50C3722}" type="presParOf" srcId="{16C7885C-FFB3-4028-B32D-F2BCEA3DA0E0}" destId="{5B3C9AB9-6DF2-4498-9924-FFB24169B4FF}" srcOrd="3" destOrd="0" presId="urn:microsoft.com/office/officeart/2005/8/layout/chevron2"/>
    <dgm:cxn modelId="{8381CABD-4B46-49C9-B05A-A578A21471E4}" type="presParOf" srcId="{16C7885C-FFB3-4028-B32D-F2BCEA3DA0E0}" destId="{A5A6E9DA-2CDC-460D-84BC-8717D3AC1666}" srcOrd="4" destOrd="0" presId="urn:microsoft.com/office/officeart/2005/8/layout/chevron2"/>
    <dgm:cxn modelId="{DFE8D10C-332A-4738-8CDB-A2DC80C75EFC}" type="presParOf" srcId="{A5A6E9DA-2CDC-460D-84BC-8717D3AC1666}" destId="{697BD511-8B80-4790-BD34-28D748279E9C}" srcOrd="0" destOrd="0" presId="urn:microsoft.com/office/officeart/2005/8/layout/chevron2"/>
    <dgm:cxn modelId="{4704F448-D8E9-421C-8C0E-8DD18958AAE4}" type="presParOf" srcId="{A5A6E9DA-2CDC-460D-84BC-8717D3AC1666}" destId="{C046E06B-8325-4E3F-8FD1-A9260D8788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7F047B-29B4-4A4C-89CF-6E5607C82476}" type="doc">
      <dgm:prSet loTypeId="urn:microsoft.com/office/officeart/2005/8/layout/hList1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755A1E98-7358-4AEC-9D96-0683850C4FE8}">
      <dgm:prSet phldrT="[Tekst]" phldr="0"/>
      <dgm:spPr/>
      <dgm:t>
        <a:bodyPr/>
        <a:lstStyle/>
        <a:p>
          <a:pPr rtl="0"/>
          <a:r>
            <a:rPr lang="nl-NL">
              <a:latin typeface="Arial"/>
            </a:rPr>
            <a:t> Opleiding </a:t>
          </a:r>
          <a:br>
            <a:rPr lang="nl-NL">
              <a:latin typeface="Arial"/>
            </a:rPr>
          </a:br>
          <a:r>
            <a:rPr lang="nl-NL">
              <a:latin typeface="Arial"/>
            </a:rPr>
            <a:t>SIMULATIELEREN EKS 6-7</a:t>
          </a:r>
        </a:p>
      </dgm:t>
    </dgm:pt>
    <dgm:pt modelId="{E00DB43D-CFBA-4CCC-A3AB-FFC970C664FB}" type="parTrans" cxnId="{07E5EBE5-9287-4CFC-9EDE-5643F82A93ED}">
      <dgm:prSet/>
      <dgm:spPr/>
      <dgm:t>
        <a:bodyPr/>
        <a:lstStyle/>
        <a:p>
          <a:endParaRPr lang="nl-NL"/>
        </a:p>
      </dgm:t>
    </dgm:pt>
    <dgm:pt modelId="{45823908-C445-411F-A21A-DD0DF87B6A8F}" type="sibTrans" cxnId="{07E5EBE5-9287-4CFC-9EDE-5643F82A93ED}">
      <dgm:prSet/>
      <dgm:spPr/>
      <dgm:t>
        <a:bodyPr/>
        <a:lstStyle/>
        <a:p>
          <a:endParaRPr lang="nl-NL"/>
        </a:p>
      </dgm:t>
    </dgm:pt>
    <dgm:pt modelId="{3BBDAEAA-B087-4EE1-B406-46E2A0D99DB7}">
      <dgm:prSet phldrT="[Tekst]" phldr="0"/>
      <dgm:spPr/>
      <dgm:t>
        <a:bodyPr/>
        <a:lstStyle/>
        <a:p>
          <a:pPr rtl="0"/>
          <a:r>
            <a:rPr lang="nl-NL">
              <a:latin typeface="Arial"/>
            </a:rPr>
            <a:t> Ma 2/2/26, </a:t>
          </a:r>
          <a:br>
            <a:rPr lang="nl-NL">
              <a:latin typeface="Arial"/>
            </a:rPr>
          </a:br>
          <a:r>
            <a:rPr lang="nl-NL">
              <a:latin typeface="Arial"/>
            </a:rPr>
            <a:t> 14u-16u, </a:t>
          </a:r>
          <a:br>
            <a:rPr lang="nl-NL">
              <a:latin typeface="Arial"/>
            </a:rPr>
          </a:br>
          <a:r>
            <a:rPr lang="nl-NL">
              <a:latin typeface="Arial"/>
            </a:rPr>
            <a:t> online</a:t>
          </a:r>
          <a:endParaRPr lang="nl-NL"/>
        </a:p>
      </dgm:t>
    </dgm:pt>
    <dgm:pt modelId="{5715FD43-7E5D-49F0-B523-382D85B132F3}" type="parTrans" cxnId="{1854C535-9AFE-48B4-A8F8-EEB62B6BA90B}">
      <dgm:prSet/>
      <dgm:spPr/>
      <dgm:t>
        <a:bodyPr/>
        <a:lstStyle/>
        <a:p>
          <a:endParaRPr lang="nl-NL"/>
        </a:p>
      </dgm:t>
    </dgm:pt>
    <dgm:pt modelId="{615C7E55-4167-41FF-84AC-6944E2477104}" type="sibTrans" cxnId="{1854C535-9AFE-48B4-A8F8-EEB62B6BA90B}">
      <dgm:prSet/>
      <dgm:spPr/>
      <dgm:t>
        <a:bodyPr/>
        <a:lstStyle/>
        <a:p>
          <a:endParaRPr lang="nl-NL"/>
        </a:p>
      </dgm:t>
    </dgm:pt>
    <dgm:pt modelId="{A9F7E983-CDA3-4A58-90B6-B5F9F42D46B9}">
      <dgm:prSet phldrT="[Tekst]" phldr="0"/>
      <dgm:spPr/>
      <dgm:t>
        <a:bodyPr/>
        <a:lstStyle/>
        <a:p>
          <a:pPr rtl="0"/>
          <a:r>
            <a:rPr lang="nl-NL">
              <a:latin typeface="Arial"/>
            </a:rPr>
            <a:t> Di 10/2/2026, 13u30- 16u30,  VIVES simlab Roeselare</a:t>
          </a:r>
          <a:endParaRPr lang="nl-NL"/>
        </a:p>
      </dgm:t>
    </dgm:pt>
    <dgm:pt modelId="{44FB1C66-255D-49E6-AF11-9D30E1F8F0ED}" type="parTrans" cxnId="{8D54A69C-177A-49AC-9A1D-4A070112C8C1}">
      <dgm:prSet/>
      <dgm:spPr/>
      <dgm:t>
        <a:bodyPr/>
        <a:lstStyle/>
        <a:p>
          <a:endParaRPr lang="nl-NL"/>
        </a:p>
      </dgm:t>
    </dgm:pt>
    <dgm:pt modelId="{6F7E4D6D-2EF8-452A-885E-54F42281BCAF}" type="sibTrans" cxnId="{8D54A69C-177A-49AC-9A1D-4A070112C8C1}">
      <dgm:prSet/>
      <dgm:spPr/>
      <dgm:t>
        <a:bodyPr/>
        <a:lstStyle/>
        <a:p>
          <a:endParaRPr lang="nl-NL"/>
        </a:p>
      </dgm:t>
    </dgm:pt>
    <dgm:pt modelId="{82AA548E-EC1D-4DD3-BD25-296BF33B836C}">
      <dgm:prSet phldrT="[Tekst]" phldr="0"/>
      <dgm:spPr/>
      <dgm:t>
        <a:bodyPr/>
        <a:lstStyle/>
        <a:p>
          <a:r>
            <a:rPr lang="nl-NL">
              <a:latin typeface="Arial"/>
            </a:rPr>
            <a:t>"Eindevent"</a:t>
          </a:r>
          <a:endParaRPr lang="nl-NL"/>
        </a:p>
      </dgm:t>
    </dgm:pt>
    <dgm:pt modelId="{A49162EC-18E6-482C-9E07-36D4737772F8}" type="parTrans" cxnId="{C2892208-5A30-4558-BC3B-9A297235BEDA}">
      <dgm:prSet/>
      <dgm:spPr/>
      <dgm:t>
        <a:bodyPr/>
        <a:lstStyle/>
        <a:p>
          <a:endParaRPr lang="nl-NL"/>
        </a:p>
      </dgm:t>
    </dgm:pt>
    <dgm:pt modelId="{B3029D88-F36B-4031-94C4-4277BF6C7437}" type="sibTrans" cxnId="{C2892208-5A30-4558-BC3B-9A297235BEDA}">
      <dgm:prSet/>
      <dgm:spPr/>
      <dgm:t>
        <a:bodyPr/>
        <a:lstStyle/>
        <a:p>
          <a:endParaRPr lang="nl-NL"/>
        </a:p>
      </dgm:t>
    </dgm:pt>
    <dgm:pt modelId="{C6C25C9C-E0A9-4A3A-AD09-D68B7724FFD3}">
      <dgm:prSet phldrT="[Tekst]" phldr="0"/>
      <dgm:spPr/>
      <dgm:t>
        <a:bodyPr/>
        <a:lstStyle/>
        <a:p>
          <a:r>
            <a:rPr lang="nl-NL">
              <a:latin typeface="Arial"/>
            </a:rPr>
            <a:t>21/05/2026</a:t>
          </a:r>
          <a:endParaRPr lang="nl-NL"/>
        </a:p>
      </dgm:t>
    </dgm:pt>
    <dgm:pt modelId="{A5B7B79E-1113-49BE-A145-0933012E04DE}" type="parTrans" cxnId="{796B70A5-139A-4918-B6C3-0817C3279B18}">
      <dgm:prSet/>
      <dgm:spPr/>
      <dgm:t>
        <a:bodyPr/>
        <a:lstStyle/>
        <a:p>
          <a:endParaRPr lang="nl-NL"/>
        </a:p>
      </dgm:t>
    </dgm:pt>
    <dgm:pt modelId="{9EE6383C-D890-4ED0-A6E6-FAB890D3D842}" type="sibTrans" cxnId="{796B70A5-139A-4918-B6C3-0817C3279B18}">
      <dgm:prSet/>
      <dgm:spPr/>
      <dgm:t>
        <a:bodyPr/>
        <a:lstStyle/>
        <a:p>
          <a:endParaRPr lang="nl-NL"/>
        </a:p>
      </dgm:t>
    </dgm:pt>
    <dgm:pt modelId="{7A15C73B-CD23-491C-A764-7F9C062CE9A5}">
      <dgm:prSet phldrT="[Tekst]" phldr="0"/>
      <dgm:spPr/>
      <dgm:t>
        <a:bodyPr/>
        <a:lstStyle/>
        <a:p>
          <a:pPr rtl="0"/>
          <a:r>
            <a:rPr lang="nl-NL">
              <a:latin typeface="Arial"/>
            </a:rPr>
            <a:t>Provinciehuis Antwerpen</a:t>
          </a:r>
          <a:endParaRPr lang="nl-NL"/>
        </a:p>
      </dgm:t>
    </dgm:pt>
    <dgm:pt modelId="{BA8BA1FA-CE86-432E-B22D-5F2DB29E8D8E}" type="parTrans" cxnId="{0BAB1613-22F9-4B1E-AF0F-C1D6821927E3}">
      <dgm:prSet/>
      <dgm:spPr/>
      <dgm:t>
        <a:bodyPr/>
        <a:lstStyle/>
        <a:p>
          <a:endParaRPr lang="nl-NL"/>
        </a:p>
      </dgm:t>
    </dgm:pt>
    <dgm:pt modelId="{AAF0B8F6-2257-4BEE-84FB-42F98AEB27BE}" type="sibTrans" cxnId="{0BAB1613-22F9-4B1E-AF0F-C1D6821927E3}">
      <dgm:prSet/>
      <dgm:spPr/>
      <dgm:t>
        <a:bodyPr/>
        <a:lstStyle/>
        <a:p>
          <a:endParaRPr lang="nl-NL"/>
        </a:p>
      </dgm:t>
    </dgm:pt>
    <dgm:pt modelId="{82CA85FE-4DA4-4137-A426-388E20739C90}">
      <dgm:prSet phldrT="[Tekst]" phldr="0"/>
      <dgm:spPr/>
      <dgm:t>
        <a:bodyPr/>
        <a:lstStyle/>
        <a:p>
          <a:pPr rtl="0"/>
          <a:r>
            <a:rPr lang="nl-NL">
              <a:latin typeface="Arial"/>
            </a:rPr>
            <a:t>En dan?</a:t>
          </a:r>
          <a:endParaRPr lang="nl-NL"/>
        </a:p>
      </dgm:t>
    </dgm:pt>
    <dgm:pt modelId="{6ABB8E20-0FC2-414A-B903-E0DE2499DEC9}" type="parTrans" cxnId="{4A818ED4-216F-475D-8D35-2D14585D1120}">
      <dgm:prSet/>
      <dgm:spPr/>
      <dgm:t>
        <a:bodyPr/>
        <a:lstStyle/>
        <a:p>
          <a:endParaRPr lang="nl-NL"/>
        </a:p>
      </dgm:t>
    </dgm:pt>
    <dgm:pt modelId="{4CA406C8-EEC0-4BEB-8A9A-C5E72E1495E2}" type="sibTrans" cxnId="{4A818ED4-216F-475D-8D35-2D14585D1120}">
      <dgm:prSet/>
      <dgm:spPr/>
      <dgm:t>
        <a:bodyPr/>
        <a:lstStyle/>
        <a:p>
          <a:endParaRPr lang="nl-NL"/>
        </a:p>
      </dgm:t>
    </dgm:pt>
    <dgm:pt modelId="{E3335DF7-81EF-4FD7-BDA3-4375A642680F}">
      <dgm:prSet phldrT="[Tekst]" phldr="0"/>
      <dgm:spPr/>
      <dgm:t>
        <a:bodyPr/>
        <a:lstStyle/>
        <a:p>
          <a:pPr rtl="0"/>
          <a:r>
            <a:rPr lang="nl-NL">
              <a:latin typeface="Arial"/>
            </a:rPr>
            <a:t>Via nieuwsbrief</a:t>
          </a:r>
          <a:endParaRPr lang="nl-NL"/>
        </a:p>
      </dgm:t>
    </dgm:pt>
    <dgm:pt modelId="{7E481AFD-4C40-4BF6-A110-7DF0CDBD0791}" type="parTrans" cxnId="{3A423A42-79CA-485B-A4B4-3717938ADC09}">
      <dgm:prSet/>
      <dgm:spPr/>
      <dgm:t>
        <a:bodyPr/>
        <a:lstStyle/>
        <a:p>
          <a:endParaRPr lang="nl-NL"/>
        </a:p>
      </dgm:t>
    </dgm:pt>
    <dgm:pt modelId="{23FD443E-931B-4359-A9EF-4B4E4EE55485}" type="sibTrans" cxnId="{3A423A42-79CA-485B-A4B4-3717938ADC09}">
      <dgm:prSet/>
      <dgm:spPr/>
      <dgm:t>
        <a:bodyPr/>
        <a:lstStyle/>
        <a:p>
          <a:endParaRPr lang="nl-NL"/>
        </a:p>
      </dgm:t>
    </dgm:pt>
    <dgm:pt modelId="{AD52B8F6-9BAF-4307-A403-98954B2A86B1}">
      <dgm:prSet phldrT="[Tekst]" phldr="0"/>
      <dgm:spPr/>
      <dgm:t>
        <a:bodyPr/>
        <a:lstStyle/>
        <a:p>
          <a:pPr rtl="0"/>
          <a:r>
            <a:rPr lang="nl-NL">
              <a:latin typeface="Arial"/>
            </a:rPr>
            <a:t>Via </a:t>
          </a:r>
          <a:r>
            <a:rPr lang="nl-NL" err="1">
              <a:latin typeface="Arial"/>
            </a:rPr>
            <a:t>LinkedIN</a:t>
          </a:r>
          <a:r>
            <a:rPr lang="nl-NL">
              <a:latin typeface="Arial"/>
            </a:rPr>
            <a:t> GKC</a:t>
          </a:r>
          <a:endParaRPr lang="nl-NL"/>
        </a:p>
      </dgm:t>
    </dgm:pt>
    <dgm:pt modelId="{6DF2EE4B-3EF5-4A07-A737-E45CA7465C82}" type="parTrans" cxnId="{D4CABF0F-76B4-4A85-A4F7-B37ABC8F6A53}">
      <dgm:prSet/>
      <dgm:spPr/>
      <dgm:t>
        <a:bodyPr/>
        <a:lstStyle/>
        <a:p>
          <a:endParaRPr lang="nl-NL"/>
        </a:p>
      </dgm:t>
    </dgm:pt>
    <dgm:pt modelId="{60679730-EE50-4B5D-93C4-EDC5C71AB8ED}" type="sibTrans" cxnId="{D4CABF0F-76B4-4A85-A4F7-B37ABC8F6A53}">
      <dgm:prSet/>
      <dgm:spPr/>
      <dgm:t>
        <a:bodyPr/>
        <a:lstStyle/>
        <a:p>
          <a:endParaRPr lang="nl-NL"/>
        </a:p>
      </dgm:t>
    </dgm:pt>
    <dgm:pt modelId="{C056313F-3D48-43C9-89EE-6B6657B618CC}" type="pres">
      <dgm:prSet presAssocID="{847F047B-29B4-4A4C-89CF-6E5607C82476}" presName="Name0" presStyleCnt="0">
        <dgm:presLayoutVars>
          <dgm:dir/>
          <dgm:animLvl val="lvl"/>
          <dgm:resizeHandles val="exact"/>
        </dgm:presLayoutVars>
      </dgm:prSet>
      <dgm:spPr/>
    </dgm:pt>
    <dgm:pt modelId="{26FBA1E4-D3AC-4B41-B4DA-49FC2DAD4C2C}" type="pres">
      <dgm:prSet presAssocID="{755A1E98-7358-4AEC-9D96-0683850C4FE8}" presName="composite" presStyleCnt="0"/>
      <dgm:spPr/>
    </dgm:pt>
    <dgm:pt modelId="{641509E5-62A6-4DAF-B0D8-DCD8A78325D0}" type="pres">
      <dgm:prSet presAssocID="{755A1E98-7358-4AEC-9D96-0683850C4FE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5B5E5FED-F4E3-42BE-BBAB-B24D5A9F572A}" type="pres">
      <dgm:prSet presAssocID="{755A1E98-7358-4AEC-9D96-0683850C4FE8}" presName="desTx" presStyleLbl="alignAccFollowNode1" presStyleIdx="0" presStyleCnt="3">
        <dgm:presLayoutVars>
          <dgm:bulletEnabled val="1"/>
        </dgm:presLayoutVars>
      </dgm:prSet>
      <dgm:spPr/>
    </dgm:pt>
    <dgm:pt modelId="{A3BB55B4-D00F-49FB-8764-0519C2CF6C4C}" type="pres">
      <dgm:prSet presAssocID="{45823908-C445-411F-A21A-DD0DF87B6A8F}" presName="space" presStyleCnt="0"/>
      <dgm:spPr/>
    </dgm:pt>
    <dgm:pt modelId="{05EB6D25-7AC2-4A67-9B26-74CB2A3578CA}" type="pres">
      <dgm:prSet presAssocID="{82AA548E-EC1D-4DD3-BD25-296BF33B836C}" presName="composite" presStyleCnt="0"/>
      <dgm:spPr/>
    </dgm:pt>
    <dgm:pt modelId="{35D264D5-ED2B-45D5-8F19-4D75247475CF}" type="pres">
      <dgm:prSet presAssocID="{82AA548E-EC1D-4DD3-BD25-296BF33B836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6491B169-69D5-4D20-81A2-739A165F3149}" type="pres">
      <dgm:prSet presAssocID="{82AA548E-EC1D-4DD3-BD25-296BF33B836C}" presName="desTx" presStyleLbl="alignAccFollowNode1" presStyleIdx="1" presStyleCnt="3">
        <dgm:presLayoutVars>
          <dgm:bulletEnabled val="1"/>
        </dgm:presLayoutVars>
      </dgm:prSet>
      <dgm:spPr/>
    </dgm:pt>
    <dgm:pt modelId="{87515C2E-95C0-47B5-BC29-B66DB180E50C}" type="pres">
      <dgm:prSet presAssocID="{B3029D88-F36B-4031-94C4-4277BF6C7437}" presName="space" presStyleCnt="0"/>
      <dgm:spPr/>
    </dgm:pt>
    <dgm:pt modelId="{0837EE92-20FC-45A0-BA80-911EE0911937}" type="pres">
      <dgm:prSet presAssocID="{82CA85FE-4DA4-4137-A426-388E20739C90}" presName="composite" presStyleCnt="0"/>
      <dgm:spPr/>
    </dgm:pt>
    <dgm:pt modelId="{49336B37-AE0F-48D3-9E4F-790A72BEB096}" type="pres">
      <dgm:prSet presAssocID="{82CA85FE-4DA4-4137-A426-388E20739C9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91D80D8-5D95-4C8F-8DC1-8F9835B0171F}" type="pres">
      <dgm:prSet presAssocID="{82CA85FE-4DA4-4137-A426-388E20739C9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2892208-5A30-4558-BC3B-9A297235BEDA}" srcId="{847F047B-29B4-4A4C-89CF-6E5607C82476}" destId="{82AA548E-EC1D-4DD3-BD25-296BF33B836C}" srcOrd="1" destOrd="0" parTransId="{A49162EC-18E6-482C-9E07-36D4737772F8}" sibTransId="{B3029D88-F36B-4031-94C4-4277BF6C7437}"/>
    <dgm:cxn modelId="{18F8780C-A5EA-438B-96A0-B7873268A2C0}" type="presOf" srcId="{C6C25C9C-E0A9-4A3A-AD09-D68B7724FFD3}" destId="{6491B169-69D5-4D20-81A2-739A165F3149}" srcOrd="0" destOrd="0" presId="urn:microsoft.com/office/officeart/2005/8/layout/hList1"/>
    <dgm:cxn modelId="{D4CABF0F-76B4-4A85-A4F7-B37ABC8F6A53}" srcId="{82CA85FE-4DA4-4137-A426-388E20739C90}" destId="{AD52B8F6-9BAF-4307-A403-98954B2A86B1}" srcOrd="1" destOrd="0" parTransId="{6DF2EE4B-3EF5-4A07-A737-E45CA7465C82}" sibTransId="{60679730-EE50-4B5D-93C4-EDC5C71AB8ED}"/>
    <dgm:cxn modelId="{0BAB1613-22F9-4B1E-AF0F-C1D6821927E3}" srcId="{82AA548E-EC1D-4DD3-BD25-296BF33B836C}" destId="{7A15C73B-CD23-491C-A764-7F9C062CE9A5}" srcOrd="1" destOrd="0" parTransId="{BA8BA1FA-CE86-432E-B22D-5F2DB29E8D8E}" sibTransId="{AAF0B8F6-2257-4BEE-84FB-42F98AEB27BE}"/>
    <dgm:cxn modelId="{1854C535-9AFE-48B4-A8F8-EEB62B6BA90B}" srcId="{755A1E98-7358-4AEC-9D96-0683850C4FE8}" destId="{3BBDAEAA-B087-4EE1-B406-46E2A0D99DB7}" srcOrd="0" destOrd="0" parTransId="{5715FD43-7E5D-49F0-B523-382D85B132F3}" sibTransId="{615C7E55-4167-41FF-84AC-6944E2477104}"/>
    <dgm:cxn modelId="{E7F7603E-5E83-466C-8A13-3B4975988BC0}" type="presOf" srcId="{82AA548E-EC1D-4DD3-BD25-296BF33B836C}" destId="{35D264D5-ED2B-45D5-8F19-4D75247475CF}" srcOrd="0" destOrd="0" presId="urn:microsoft.com/office/officeart/2005/8/layout/hList1"/>
    <dgm:cxn modelId="{3A423A42-79CA-485B-A4B4-3717938ADC09}" srcId="{82CA85FE-4DA4-4137-A426-388E20739C90}" destId="{E3335DF7-81EF-4FD7-BDA3-4375A642680F}" srcOrd="0" destOrd="0" parTransId="{7E481AFD-4C40-4BF6-A110-7DF0CDBD0791}" sibTransId="{23FD443E-931B-4359-A9EF-4B4E4EE55485}"/>
    <dgm:cxn modelId="{E8C4B066-69AF-4671-9AD7-BFFAEFAFA527}" type="presOf" srcId="{3BBDAEAA-B087-4EE1-B406-46E2A0D99DB7}" destId="{5B5E5FED-F4E3-42BE-BBAB-B24D5A9F572A}" srcOrd="0" destOrd="0" presId="urn:microsoft.com/office/officeart/2005/8/layout/hList1"/>
    <dgm:cxn modelId="{4E53446C-C325-46A4-80FD-0E8F97B52F0C}" type="presOf" srcId="{A9F7E983-CDA3-4A58-90B6-B5F9F42D46B9}" destId="{5B5E5FED-F4E3-42BE-BBAB-B24D5A9F572A}" srcOrd="0" destOrd="1" presId="urn:microsoft.com/office/officeart/2005/8/layout/hList1"/>
    <dgm:cxn modelId="{ABF15873-918D-4284-9772-62436A8E111A}" type="presOf" srcId="{E3335DF7-81EF-4FD7-BDA3-4375A642680F}" destId="{B91D80D8-5D95-4C8F-8DC1-8F9835B0171F}" srcOrd="0" destOrd="0" presId="urn:microsoft.com/office/officeart/2005/8/layout/hList1"/>
    <dgm:cxn modelId="{E4E9AE73-3124-40B5-A94E-DCEFEFC00C8E}" type="presOf" srcId="{82CA85FE-4DA4-4137-A426-388E20739C90}" destId="{49336B37-AE0F-48D3-9E4F-790A72BEB096}" srcOrd="0" destOrd="0" presId="urn:microsoft.com/office/officeart/2005/8/layout/hList1"/>
    <dgm:cxn modelId="{8D54A69C-177A-49AC-9A1D-4A070112C8C1}" srcId="{755A1E98-7358-4AEC-9D96-0683850C4FE8}" destId="{A9F7E983-CDA3-4A58-90B6-B5F9F42D46B9}" srcOrd="1" destOrd="0" parTransId="{44FB1C66-255D-49E6-AF11-9D30E1F8F0ED}" sibTransId="{6F7E4D6D-2EF8-452A-885E-54F42281BCAF}"/>
    <dgm:cxn modelId="{5E06209D-B9B0-4708-A17F-35376D57220A}" type="presOf" srcId="{AD52B8F6-9BAF-4307-A403-98954B2A86B1}" destId="{B91D80D8-5D95-4C8F-8DC1-8F9835B0171F}" srcOrd="0" destOrd="1" presId="urn:microsoft.com/office/officeart/2005/8/layout/hList1"/>
    <dgm:cxn modelId="{796B70A5-139A-4918-B6C3-0817C3279B18}" srcId="{82AA548E-EC1D-4DD3-BD25-296BF33B836C}" destId="{C6C25C9C-E0A9-4A3A-AD09-D68B7724FFD3}" srcOrd="0" destOrd="0" parTransId="{A5B7B79E-1113-49BE-A145-0933012E04DE}" sibTransId="{9EE6383C-D890-4ED0-A6E6-FAB890D3D842}"/>
    <dgm:cxn modelId="{A2CA7BAC-A9DA-4238-8BF0-F7BF55197030}" type="presOf" srcId="{7A15C73B-CD23-491C-A764-7F9C062CE9A5}" destId="{6491B169-69D5-4D20-81A2-739A165F3149}" srcOrd="0" destOrd="1" presId="urn:microsoft.com/office/officeart/2005/8/layout/hList1"/>
    <dgm:cxn modelId="{01CA6BBA-2E02-4544-B1F6-3E659406D90A}" type="presOf" srcId="{847F047B-29B4-4A4C-89CF-6E5607C82476}" destId="{C056313F-3D48-43C9-89EE-6B6657B618CC}" srcOrd="0" destOrd="0" presId="urn:microsoft.com/office/officeart/2005/8/layout/hList1"/>
    <dgm:cxn modelId="{4C9BC3BD-72C9-46FA-9173-F8547D9B0A1B}" type="presOf" srcId="{755A1E98-7358-4AEC-9D96-0683850C4FE8}" destId="{641509E5-62A6-4DAF-B0D8-DCD8A78325D0}" srcOrd="0" destOrd="0" presId="urn:microsoft.com/office/officeart/2005/8/layout/hList1"/>
    <dgm:cxn modelId="{4A818ED4-216F-475D-8D35-2D14585D1120}" srcId="{847F047B-29B4-4A4C-89CF-6E5607C82476}" destId="{82CA85FE-4DA4-4137-A426-388E20739C90}" srcOrd="2" destOrd="0" parTransId="{6ABB8E20-0FC2-414A-B903-E0DE2499DEC9}" sibTransId="{4CA406C8-EEC0-4BEB-8A9A-C5E72E1495E2}"/>
    <dgm:cxn modelId="{07E5EBE5-9287-4CFC-9EDE-5643F82A93ED}" srcId="{847F047B-29B4-4A4C-89CF-6E5607C82476}" destId="{755A1E98-7358-4AEC-9D96-0683850C4FE8}" srcOrd="0" destOrd="0" parTransId="{E00DB43D-CFBA-4CCC-A3AB-FFC970C664FB}" sibTransId="{45823908-C445-411F-A21A-DD0DF87B6A8F}"/>
    <dgm:cxn modelId="{E90E5646-1F40-4CCC-B874-B4EEC7E1733E}" type="presParOf" srcId="{C056313F-3D48-43C9-89EE-6B6657B618CC}" destId="{26FBA1E4-D3AC-4B41-B4DA-49FC2DAD4C2C}" srcOrd="0" destOrd="0" presId="urn:microsoft.com/office/officeart/2005/8/layout/hList1"/>
    <dgm:cxn modelId="{8924B752-78C0-4CE8-83CE-252D49FEC14F}" type="presParOf" srcId="{26FBA1E4-D3AC-4B41-B4DA-49FC2DAD4C2C}" destId="{641509E5-62A6-4DAF-B0D8-DCD8A78325D0}" srcOrd="0" destOrd="0" presId="urn:microsoft.com/office/officeart/2005/8/layout/hList1"/>
    <dgm:cxn modelId="{C43E3379-2646-48BF-874A-8335CF51065C}" type="presParOf" srcId="{26FBA1E4-D3AC-4B41-B4DA-49FC2DAD4C2C}" destId="{5B5E5FED-F4E3-42BE-BBAB-B24D5A9F572A}" srcOrd="1" destOrd="0" presId="urn:microsoft.com/office/officeart/2005/8/layout/hList1"/>
    <dgm:cxn modelId="{2D9A61CE-610F-4B3C-912E-F548583205F2}" type="presParOf" srcId="{C056313F-3D48-43C9-89EE-6B6657B618CC}" destId="{A3BB55B4-D00F-49FB-8764-0519C2CF6C4C}" srcOrd="1" destOrd="0" presId="urn:microsoft.com/office/officeart/2005/8/layout/hList1"/>
    <dgm:cxn modelId="{2393E1C4-98D5-4E4D-8755-CCA2AA6EE771}" type="presParOf" srcId="{C056313F-3D48-43C9-89EE-6B6657B618CC}" destId="{05EB6D25-7AC2-4A67-9B26-74CB2A3578CA}" srcOrd="2" destOrd="0" presId="urn:microsoft.com/office/officeart/2005/8/layout/hList1"/>
    <dgm:cxn modelId="{6089AD54-C194-4287-8299-1AC9D25B95BA}" type="presParOf" srcId="{05EB6D25-7AC2-4A67-9B26-74CB2A3578CA}" destId="{35D264D5-ED2B-45D5-8F19-4D75247475CF}" srcOrd="0" destOrd="0" presId="urn:microsoft.com/office/officeart/2005/8/layout/hList1"/>
    <dgm:cxn modelId="{6C89A43C-CB59-4C8A-9DB1-581A8EC6826E}" type="presParOf" srcId="{05EB6D25-7AC2-4A67-9B26-74CB2A3578CA}" destId="{6491B169-69D5-4D20-81A2-739A165F3149}" srcOrd="1" destOrd="0" presId="urn:microsoft.com/office/officeart/2005/8/layout/hList1"/>
    <dgm:cxn modelId="{1523C08B-7707-4F1A-81A4-A7B1FD501A0B}" type="presParOf" srcId="{C056313F-3D48-43C9-89EE-6B6657B618CC}" destId="{87515C2E-95C0-47B5-BC29-B66DB180E50C}" srcOrd="3" destOrd="0" presId="urn:microsoft.com/office/officeart/2005/8/layout/hList1"/>
    <dgm:cxn modelId="{347A85FA-C653-48F1-AF7F-D7CBB33346E3}" type="presParOf" srcId="{C056313F-3D48-43C9-89EE-6B6657B618CC}" destId="{0837EE92-20FC-45A0-BA80-911EE0911937}" srcOrd="4" destOrd="0" presId="urn:microsoft.com/office/officeart/2005/8/layout/hList1"/>
    <dgm:cxn modelId="{23A65A6E-EAD2-41D1-8F53-505129FDCC98}" type="presParOf" srcId="{0837EE92-20FC-45A0-BA80-911EE0911937}" destId="{49336B37-AE0F-48D3-9E4F-790A72BEB096}" srcOrd="0" destOrd="0" presId="urn:microsoft.com/office/officeart/2005/8/layout/hList1"/>
    <dgm:cxn modelId="{B81CCA0C-BA9A-4A4E-9FC9-E86ED025BD85}" type="presParOf" srcId="{0837EE92-20FC-45A0-BA80-911EE0911937}" destId="{B91D80D8-5D95-4C8F-8DC1-8F9835B0171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30BB3-D900-0F4E-9F63-A382CF3964B2}">
      <dsp:nvSpPr>
        <dsp:cNvPr id="0" name=""/>
        <dsp:cNvSpPr/>
      </dsp:nvSpPr>
      <dsp:spPr>
        <a:xfrm>
          <a:off x="2751513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208EC-0D3A-6648-A800-70D3956D33BC}">
      <dsp:nvSpPr>
        <dsp:cNvPr id="0" name=""/>
        <dsp:cNvSpPr/>
      </dsp:nvSpPr>
      <dsp:spPr>
        <a:xfrm>
          <a:off x="3076098" y="941764"/>
          <a:ext cx="1953103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i="1" kern="1200" noProof="0">
              <a:latin typeface="Montserrat" pitchFamily="2" charset="77"/>
            </a:rPr>
            <a:t>personeel tekort</a:t>
          </a:r>
        </a:p>
      </dsp:txBody>
      <dsp:txXfrm>
        <a:off x="3076098" y="941764"/>
        <a:ext cx="1953103" cy="724475"/>
      </dsp:txXfrm>
    </dsp:sp>
    <dsp:sp modelId="{5F757B3D-58C6-7B40-9214-67C80080A7DB}">
      <dsp:nvSpPr>
        <dsp:cNvPr id="0" name=""/>
        <dsp:cNvSpPr/>
      </dsp:nvSpPr>
      <dsp:spPr>
        <a:xfrm>
          <a:off x="2027109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232D04-24A4-5441-8B79-604B8AD88EC6}">
      <dsp:nvSpPr>
        <dsp:cNvPr id="0" name=""/>
        <dsp:cNvSpPr/>
      </dsp:nvSpPr>
      <dsp:spPr>
        <a:xfrm>
          <a:off x="2388538" y="2449237"/>
          <a:ext cx="1885290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i="1" kern="1200">
              <a:latin typeface="Montserrat" pitchFamily="2" charset="77"/>
            </a:rPr>
            <a:t>mismatch</a:t>
          </a:r>
        </a:p>
      </dsp:txBody>
      <dsp:txXfrm>
        <a:off x="2388538" y="2449237"/>
        <a:ext cx="1885290" cy="724475"/>
      </dsp:txXfrm>
    </dsp:sp>
    <dsp:sp modelId="{2585BC85-88F2-A744-BE96-3FE6E099C466}">
      <dsp:nvSpPr>
        <dsp:cNvPr id="0" name=""/>
        <dsp:cNvSpPr/>
      </dsp:nvSpPr>
      <dsp:spPr>
        <a:xfrm>
          <a:off x="2937145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E9077-49AA-3449-B02B-5B4EC5E78DE2}">
      <dsp:nvSpPr>
        <dsp:cNvPr id="0" name=""/>
        <dsp:cNvSpPr/>
      </dsp:nvSpPr>
      <dsp:spPr>
        <a:xfrm>
          <a:off x="3331429" y="3958878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>
              <a:solidFill>
                <a:srgbClr val="FF0000"/>
              </a:solidFill>
              <a:latin typeface="Montserrat" pitchFamily="2" charset="77"/>
            </a:rPr>
            <a:t>stimulanZ</a:t>
          </a:r>
        </a:p>
      </dsp:txBody>
      <dsp:txXfrm>
        <a:off x="3331429" y="3958878"/>
        <a:ext cx="1449298" cy="724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FD61C-E211-C140-B2E8-5C4413BEB6E7}">
      <dsp:nvSpPr>
        <dsp:cNvPr id="0" name=""/>
        <dsp:cNvSpPr/>
      </dsp:nvSpPr>
      <dsp:spPr>
        <a:xfrm>
          <a:off x="3559026" y="0"/>
          <a:ext cx="2043171" cy="204337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2F880D-3A94-5642-A974-BFAA9E292E35}">
      <dsp:nvSpPr>
        <dsp:cNvPr id="0" name=""/>
        <dsp:cNvSpPr/>
      </dsp:nvSpPr>
      <dsp:spPr>
        <a:xfrm>
          <a:off x="3185717" y="739648"/>
          <a:ext cx="2789022" cy="570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err="1">
              <a:latin typeface="Montserrat" pitchFamily="2" charset="77"/>
            </a:rPr>
            <a:t>kennis</a:t>
          </a:r>
          <a:endParaRPr lang="en-GB" sz="3200" b="1" kern="1200">
            <a:latin typeface="Montserrat" pitchFamily="2" charset="77"/>
          </a:endParaRPr>
        </a:p>
      </dsp:txBody>
      <dsp:txXfrm>
        <a:off x="3185717" y="739648"/>
        <a:ext cx="2789022" cy="570043"/>
      </dsp:txXfrm>
    </dsp:sp>
    <dsp:sp modelId="{CDF47EE6-3474-084A-AD41-E3E39DE1C72E}">
      <dsp:nvSpPr>
        <dsp:cNvPr id="0" name=""/>
        <dsp:cNvSpPr/>
      </dsp:nvSpPr>
      <dsp:spPr>
        <a:xfrm>
          <a:off x="2991415" y="1174225"/>
          <a:ext cx="2043171" cy="204337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3A6AE-6B54-E54C-A4E0-D440326AAC5F}">
      <dsp:nvSpPr>
        <dsp:cNvPr id="0" name=""/>
        <dsp:cNvSpPr/>
      </dsp:nvSpPr>
      <dsp:spPr>
        <a:xfrm>
          <a:off x="2119270" y="1916040"/>
          <a:ext cx="3782095" cy="570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>
              <a:latin typeface="Montserrat" pitchFamily="2" charset="77"/>
            </a:rPr>
            <a:t>practicum</a:t>
          </a:r>
        </a:p>
      </dsp:txBody>
      <dsp:txXfrm>
        <a:off x="2119270" y="1916040"/>
        <a:ext cx="3782095" cy="570043"/>
      </dsp:txXfrm>
    </dsp:sp>
    <dsp:sp modelId="{478FF467-C841-384A-83EF-18A9C7D3EDF2}">
      <dsp:nvSpPr>
        <dsp:cNvPr id="0" name=""/>
        <dsp:cNvSpPr/>
      </dsp:nvSpPr>
      <dsp:spPr>
        <a:xfrm>
          <a:off x="3559026" y="2352785"/>
          <a:ext cx="2043171" cy="204337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16F6E3-5EA7-294D-A4D6-B975FB126250}">
      <dsp:nvSpPr>
        <dsp:cNvPr id="0" name=""/>
        <dsp:cNvSpPr/>
      </dsp:nvSpPr>
      <dsp:spPr>
        <a:xfrm>
          <a:off x="3151728" y="2961676"/>
          <a:ext cx="2857001" cy="831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err="1">
              <a:latin typeface="Montserrat" pitchFamily="2" charset="77"/>
            </a:rPr>
            <a:t>simulatie</a:t>
          </a:r>
          <a:endParaRPr lang="en-GB" sz="3200" b="1" kern="1200">
            <a:latin typeface="Montserrat" pitchFamily="2" charset="77"/>
          </a:endParaRPr>
        </a:p>
      </dsp:txBody>
      <dsp:txXfrm>
        <a:off x="3151728" y="2961676"/>
        <a:ext cx="2857001" cy="831557"/>
      </dsp:txXfrm>
    </dsp:sp>
    <dsp:sp modelId="{A03F2931-AFB6-584E-95D0-1B133BCDFD68}">
      <dsp:nvSpPr>
        <dsp:cNvPr id="0" name=""/>
        <dsp:cNvSpPr/>
      </dsp:nvSpPr>
      <dsp:spPr>
        <a:xfrm>
          <a:off x="3137054" y="3662477"/>
          <a:ext cx="1755341" cy="175618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99A23-DE79-CE44-B5AE-A13B106FC920}">
      <dsp:nvSpPr>
        <dsp:cNvPr id="0" name=""/>
        <dsp:cNvSpPr/>
      </dsp:nvSpPr>
      <dsp:spPr>
        <a:xfrm>
          <a:off x="3197762" y="4268825"/>
          <a:ext cx="1625111" cy="570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b="1" kern="1200">
              <a:latin typeface="Montserrat" pitchFamily="2" charset="77"/>
            </a:rPr>
            <a:t>stage</a:t>
          </a:r>
        </a:p>
      </dsp:txBody>
      <dsp:txXfrm>
        <a:off x="3197762" y="4268825"/>
        <a:ext cx="1625111" cy="5700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F082E-EEBA-493E-8BD3-ABABB3F5B620}">
      <dsp:nvSpPr>
        <dsp:cNvPr id="0" name=""/>
        <dsp:cNvSpPr/>
      </dsp:nvSpPr>
      <dsp:spPr>
        <a:xfrm rot="5400000">
          <a:off x="-231228" y="232626"/>
          <a:ext cx="1541520" cy="10790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>
              <a:solidFill>
                <a:schemeClr val="bg1"/>
              </a:solidFill>
              <a:latin typeface="Arial"/>
              <a:ea typeface="Calibri"/>
              <a:cs typeface="Calibri"/>
            </a:rPr>
            <a:t>NETWERK</a:t>
          </a:r>
          <a:endParaRPr lang="en-US" sz="1300" kern="1200">
            <a:solidFill>
              <a:schemeClr val="bg1"/>
            </a:solidFill>
            <a:latin typeface="Arial"/>
            <a:ea typeface="Calibri"/>
            <a:cs typeface="Calibri"/>
          </a:endParaRPr>
        </a:p>
      </dsp:txBody>
      <dsp:txXfrm rot="-5400000">
        <a:off x="0" y="540930"/>
        <a:ext cx="1079064" cy="462456"/>
      </dsp:txXfrm>
    </dsp:sp>
    <dsp:sp modelId="{6EDEA690-BCC9-4BAA-A329-CF04A0A3FCAF}">
      <dsp:nvSpPr>
        <dsp:cNvPr id="0" name=""/>
        <dsp:cNvSpPr/>
      </dsp:nvSpPr>
      <dsp:spPr>
        <a:xfrm rot="5400000">
          <a:off x="4803881" y="-3723418"/>
          <a:ext cx="1001988" cy="84516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900" kern="1200">
              <a:solidFill>
                <a:schemeClr val="tx1"/>
              </a:solidFill>
              <a:latin typeface="Arial"/>
              <a:ea typeface="Calibri"/>
              <a:cs typeface="Calibri"/>
            </a:rPr>
            <a:t>Testings</a:t>
          </a:r>
          <a:endParaRPr lang="en-US" sz="1900" kern="1200">
            <a:solidFill>
              <a:schemeClr val="tx1"/>
            </a:solidFill>
            <a:latin typeface="Arial"/>
            <a:ea typeface="Calibri"/>
            <a:cs typeface="Calibri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900" kern="1200">
              <a:solidFill>
                <a:schemeClr val="tx1"/>
              </a:solidFill>
              <a:latin typeface="Arial"/>
              <a:ea typeface="Calibri"/>
              <a:cs typeface="Calibri"/>
            </a:rPr>
            <a:t>"Eindevent" </a:t>
          </a:r>
          <a:endParaRPr lang="nl-NL" sz="1900" kern="1200">
            <a:solidFill>
              <a:srgbClr val="000000"/>
            </a:solidFill>
            <a:latin typeface="Calibri"/>
            <a:ea typeface="Calibri"/>
            <a:cs typeface="Calibri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900" kern="1200">
              <a:solidFill>
                <a:schemeClr val="tx1"/>
              </a:solidFill>
              <a:latin typeface="Arial"/>
              <a:ea typeface="Calibri"/>
              <a:cs typeface="Calibri"/>
            </a:rPr>
            <a:t>Verderzetting? </a:t>
          </a:r>
        </a:p>
      </dsp:txBody>
      <dsp:txXfrm rot="-5400000">
        <a:off x="1079065" y="50311"/>
        <a:ext cx="8402708" cy="904162"/>
      </dsp:txXfrm>
    </dsp:sp>
    <dsp:sp modelId="{85778084-3EC4-4B75-96BA-5CA85073A00B}">
      <dsp:nvSpPr>
        <dsp:cNvPr id="0" name=""/>
        <dsp:cNvSpPr/>
      </dsp:nvSpPr>
      <dsp:spPr>
        <a:xfrm rot="5400000">
          <a:off x="-231228" y="1579282"/>
          <a:ext cx="1541520" cy="10790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>
              <a:latin typeface="Arial"/>
            </a:rPr>
            <a:t> TESTINGS</a:t>
          </a:r>
          <a:endParaRPr lang="nl-NL" sz="1300" kern="1200"/>
        </a:p>
      </dsp:txBody>
      <dsp:txXfrm rot="-5400000">
        <a:off x="0" y="1887586"/>
        <a:ext cx="1079064" cy="462456"/>
      </dsp:txXfrm>
    </dsp:sp>
    <dsp:sp modelId="{CF28F446-DA06-44B3-9971-2D8A001017AE}">
      <dsp:nvSpPr>
        <dsp:cNvPr id="0" name=""/>
        <dsp:cNvSpPr/>
      </dsp:nvSpPr>
      <dsp:spPr>
        <a:xfrm rot="5400000">
          <a:off x="4803881" y="-2376762"/>
          <a:ext cx="1001988" cy="84516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900" kern="1200">
              <a:latin typeface="Arial"/>
            </a:rPr>
            <a:t>Imago verstekende activiteiten</a:t>
          </a: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900" kern="1200">
              <a:latin typeface="Arial"/>
            </a:rPr>
            <a:t>Trainingen technologische wendbaarheid</a:t>
          </a:r>
          <a:endParaRPr lang="nl-NL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900" kern="1200">
              <a:latin typeface="Arial"/>
            </a:rPr>
            <a:t>Opleidingen simulatie leren</a:t>
          </a:r>
          <a:endParaRPr lang="nl-NL" sz="1900" kern="1200"/>
        </a:p>
      </dsp:txBody>
      <dsp:txXfrm rot="-5400000">
        <a:off x="1079065" y="1396967"/>
        <a:ext cx="8402708" cy="904162"/>
      </dsp:txXfrm>
    </dsp:sp>
    <dsp:sp modelId="{697BD511-8B80-4790-BD34-28D748279E9C}">
      <dsp:nvSpPr>
        <dsp:cNvPr id="0" name=""/>
        <dsp:cNvSpPr/>
      </dsp:nvSpPr>
      <dsp:spPr>
        <a:xfrm rot="5400000">
          <a:off x="-231228" y="2925938"/>
          <a:ext cx="1541520" cy="10790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>
              <a:latin typeface="Arial"/>
            </a:rPr>
            <a:t>PUBLICATIES</a:t>
          </a:r>
          <a:endParaRPr lang="nl-NL" sz="1300" kern="1200"/>
        </a:p>
      </dsp:txBody>
      <dsp:txXfrm rot="-5400000">
        <a:off x="0" y="3234242"/>
        <a:ext cx="1079064" cy="462456"/>
      </dsp:txXfrm>
    </dsp:sp>
    <dsp:sp modelId="{C046E06B-8325-4E3F-8FD1-A9260D878822}">
      <dsp:nvSpPr>
        <dsp:cNvPr id="0" name=""/>
        <dsp:cNvSpPr/>
      </dsp:nvSpPr>
      <dsp:spPr>
        <a:xfrm rot="5400000">
          <a:off x="4803881" y="-1030106"/>
          <a:ext cx="1001988" cy="84516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900" kern="1200">
              <a:latin typeface="Arial"/>
            </a:rPr>
            <a:t>Wegwijzer, onderzoeken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900" kern="1200">
              <a:latin typeface="Arial"/>
            </a:rPr>
            <a:t>Scenario's</a:t>
          </a:r>
          <a:endParaRPr lang="nl-NL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900" kern="1200">
              <a:latin typeface="Arial"/>
            </a:rPr>
            <a:t>Lesson's learned</a:t>
          </a:r>
          <a:endParaRPr lang="nl-NL" sz="1900" kern="1200"/>
        </a:p>
      </dsp:txBody>
      <dsp:txXfrm rot="-5400000">
        <a:off x="1079065" y="2743623"/>
        <a:ext cx="8402708" cy="9041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509E5-62A6-4DAF-B0D8-DCD8A78325D0}">
      <dsp:nvSpPr>
        <dsp:cNvPr id="0" name=""/>
        <dsp:cNvSpPr/>
      </dsp:nvSpPr>
      <dsp:spPr>
        <a:xfrm>
          <a:off x="2846" y="1016554"/>
          <a:ext cx="2775509" cy="10357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>
              <a:latin typeface="Arial"/>
            </a:rPr>
            <a:t> Opleiding </a:t>
          </a:r>
          <a:br>
            <a:rPr lang="nl-NL" sz="2200" kern="1200">
              <a:latin typeface="Arial"/>
            </a:rPr>
          </a:br>
          <a:r>
            <a:rPr lang="nl-NL" sz="2200" kern="1200">
              <a:latin typeface="Arial"/>
            </a:rPr>
            <a:t>SIMULATIELEREN EKS 6-7</a:t>
          </a:r>
        </a:p>
      </dsp:txBody>
      <dsp:txXfrm>
        <a:off x="2846" y="1016554"/>
        <a:ext cx="2775509" cy="1035734"/>
      </dsp:txXfrm>
    </dsp:sp>
    <dsp:sp modelId="{5B5E5FED-F4E3-42BE-BBAB-B24D5A9F572A}">
      <dsp:nvSpPr>
        <dsp:cNvPr id="0" name=""/>
        <dsp:cNvSpPr/>
      </dsp:nvSpPr>
      <dsp:spPr>
        <a:xfrm>
          <a:off x="2846" y="2052289"/>
          <a:ext cx="2775509" cy="23552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200" kern="1200">
              <a:latin typeface="Arial"/>
            </a:rPr>
            <a:t> Ma 2/2/26, </a:t>
          </a:r>
          <a:br>
            <a:rPr lang="nl-NL" sz="2200" kern="1200">
              <a:latin typeface="Arial"/>
            </a:rPr>
          </a:br>
          <a:r>
            <a:rPr lang="nl-NL" sz="2200" kern="1200">
              <a:latin typeface="Arial"/>
            </a:rPr>
            <a:t> 14u-16u, </a:t>
          </a:r>
          <a:br>
            <a:rPr lang="nl-NL" sz="2200" kern="1200">
              <a:latin typeface="Arial"/>
            </a:rPr>
          </a:br>
          <a:r>
            <a:rPr lang="nl-NL" sz="2200" kern="1200">
              <a:latin typeface="Arial"/>
            </a:rPr>
            <a:t> online</a:t>
          </a:r>
          <a:endParaRPr lang="nl-NL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200" kern="1200">
              <a:latin typeface="Arial"/>
            </a:rPr>
            <a:t> Di 10/2/2026, 13u30- 16u30,  VIVES simlab Roeselare</a:t>
          </a:r>
          <a:endParaRPr lang="nl-NL" sz="2200" kern="1200"/>
        </a:p>
      </dsp:txBody>
      <dsp:txXfrm>
        <a:off x="2846" y="2052289"/>
        <a:ext cx="2775509" cy="2355209"/>
      </dsp:txXfrm>
    </dsp:sp>
    <dsp:sp modelId="{35D264D5-ED2B-45D5-8F19-4D75247475CF}">
      <dsp:nvSpPr>
        <dsp:cNvPr id="0" name=""/>
        <dsp:cNvSpPr/>
      </dsp:nvSpPr>
      <dsp:spPr>
        <a:xfrm>
          <a:off x="3166926" y="1016554"/>
          <a:ext cx="2775509" cy="10357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>
              <a:latin typeface="Arial"/>
            </a:rPr>
            <a:t>"Eindevent"</a:t>
          </a:r>
          <a:endParaRPr lang="nl-NL" sz="2200" kern="1200"/>
        </a:p>
      </dsp:txBody>
      <dsp:txXfrm>
        <a:off x="3166926" y="1016554"/>
        <a:ext cx="2775509" cy="1035734"/>
      </dsp:txXfrm>
    </dsp:sp>
    <dsp:sp modelId="{6491B169-69D5-4D20-81A2-739A165F3149}">
      <dsp:nvSpPr>
        <dsp:cNvPr id="0" name=""/>
        <dsp:cNvSpPr/>
      </dsp:nvSpPr>
      <dsp:spPr>
        <a:xfrm>
          <a:off x="3166926" y="2052289"/>
          <a:ext cx="2775509" cy="23552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200" kern="1200">
              <a:latin typeface="Arial"/>
            </a:rPr>
            <a:t>21/05/2026</a:t>
          </a:r>
          <a:endParaRPr lang="nl-NL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200" kern="1200">
              <a:latin typeface="Arial"/>
            </a:rPr>
            <a:t>Provinciehuis Antwerpen</a:t>
          </a:r>
          <a:endParaRPr lang="nl-NL" sz="2200" kern="1200"/>
        </a:p>
      </dsp:txBody>
      <dsp:txXfrm>
        <a:off x="3166926" y="2052289"/>
        <a:ext cx="2775509" cy="2355209"/>
      </dsp:txXfrm>
    </dsp:sp>
    <dsp:sp modelId="{49336B37-AE0F-48D3-9E4F-790A72BEB096}">
      <dsp:nvSpPr>
        <dsp:cNvPr id="0" name=""/>
        <dsp:cNvSpPr/>
      </dsp:nvSpPr>
      <dsp:spPr>
        <a:xfrm>
          <a:off x="6331007" y="1016554"/>
          <a:ext cx="2775509" cy="10357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>
              <a:latin typeface="Arial"/>
            </a:rPr>
            <a:t>En dan?</a:t>
          </a:r>
          <a:endParaRPr lang="nl-NL" sz="2200" kern="1200"/>
        </a:p>
      </dsp:txBody>
      <dsp:txXfrm>
        <a:off x="6331007" y="1016554"/>
        <a:ext cx="2775509" cy="1035734"/>
      </dsp:txXfrm>
    </dsp:sp>
    <dsp:sp modelId="{B91D80D8-5D95-4C8F-8DC1-8F9835B0171F}">
      <dsp:nvSpPr>
        <dsp:cNvPr id="0" name=""/>
        <dsp:cNvSpPr/>
      </dsp:nvSpPr>
      <dsp:spPr>
        <a:xfrm>
          <a:off x="6331007" y="2052289"/>
          <a:ext cx="2775509" cy="23552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200" kern="1200">
              <a:latin typeface="Arial"/>
            </a:rPr>
            <a:t>Via nieuwsbrief</a:t>
          </a:r>
          <a:endParaRPr lang="nl-NL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200" kern="1200">
              <a:latin typeface="Arial"/>
            </a:rPr>
            <a:t>Via </a:t>
          </a:r>
          <a:r>
            <a:rPr lang="nl-NL" sz="2200" kern="1200" err="1">
              <a:latin typeface="Arial"/>
            </a:rPr>
            <a:t>LinkedIN</a:t>
          </a:r>
          <a:r>
            <a:rPr lang="nl-NL" sz="2200" kern="1200">
              <a:latin typeface="Arial"/>
            </a:rPr>
            <a:t> GKC</a:t>
          </a:r>
          <a:endParaRPr lang="nl-NL" sz="2200" kern="1200"/>
        </a:p>
      </dsp:txBody>
      <dsp:txXfrm>
        <a:off x="6331007" y="2052289"/>
        <a:ext cx="2775509" cy="2355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6T13:51:52.4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30506 14684 16383 0 0,'0'0'0'0'0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6T13:51:52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12806 3043 16383 0 0,'0'0'0'0'0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6T13:51:52.4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12832 2858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6T13:51:52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28125 13018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6T13:51:52.4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28019 13335 16383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6T13:51:52.4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28310 13388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6T13:48:36.5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30506 14684 16383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6T13:48:36.5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28125 13018 16383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6T13:48:36.5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28019 13335 16383 0 0,'0'0'0'0'0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6T13:48:36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28310 13388 16383 0 0,'0'0'0'0'0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16T13:51:52.4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12832 3016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5C6B3-F49C-4707-BE6C-ABC9F64BE5DF}" type="datetimeFigureOut">
              <a:t>17-6-2025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A0153-C01F-4C71-B83A-0340D741A7F5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4443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Ik ben Sofie </a:t>
            </a:r>
            <a:r>
              <a:rPr lang="en-US" err="1"/>
              <a:t>Vanmarcke</a:t>
            </a:r>
            <a:r>
              <a:rPr lang="en-US"/>
              <a:t>, </a:t>
            </a:r>
            <a:r>
              <a:rPr lang="en-US" err="1"/>
              <a:t>adviseur</a:t>
            </a:r>
            <a:r>
              <a:rPr lang="en-US"/>
              <a:t> </a:t>
            </a:r>
            <a:r>
              <a:rPr lang="en-US" err="1"/>
              <a:t>anders</a:t>
            </a:r>
            <a:r>
              <a:rPr lang="en-US"/>
              <a:t> </a:t>
            </a:r>
            <a:r>
              <a:rPr lang="en-US" err="1"/>
              <a:t>leren</a:t>
            </a:r>
            <a:r>
              <a:rPr lang="en-US"/>
              <a:t> </a:t>
            </a:r>
            <a:r>
              <a:rPr lang="en-US" err="1"/>
              <a:t>bij</a:t>
            </a:r>
            <a:r>
              <a:rPr lang="en-US"/>
              <a:t> het GKC, </a:t>
            </a:r>
            <a:r>
              <a:rPr lang="en-US" err="1"/>
              <a:t>provincie</a:t>
            </a:r>
            <a:r>
              <a:rPr lang="en-US"/>
              <a:t> Antwerpen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heet</a:t>
            </a:r>
            <a:r>
              <a:rPr lang="en-US"/>
              <a:t> </a:t>
            </a:r>
            <a:r>
              <a:rPr lang="en-US" err="1"/>
              <a:t>jullie</a:t>
            </a:r>
            <a:r>
              <a:rPr lang="en-US"/>
              <a:t> van </a:t>
            </a:r>
            <a:r>
              <a:rPr lang="en-US" err="1"/>
              <a:t>harte</a:t>
            </a:r>
            <a:r>
              <a:rPr lang="en-US"/>
              <a:t>  </a:t>
            </a:r>
            <a:r>
              <a:rPr lang="en-US" err="1"/>
              <a:t>welkom</a:t>
            </a:r>
            <a:r>
              <a:rPr lang="en-US"/>
              <a:t> op </a:t>
            </a:r>
            <a:r>
              <a:rPr lang="en-US" err="1"/>
              <a:t>dit</a:t>
            </a:r>
            <a:r>
              <a:rPr lang="en-US"/>
              <a:t> online </a:t>
            </a:r>
            <a:r>
              <a:rPr lang="en-US" err="1"/>
              <a:t>StimulanZ</a:t>
            </a:r>
            <a:r>
              <a:rPr lang="en-US"/>
              <a:t> </a:t>
            </a:r>
            <a:r>
              <a:rPr lang="en-US" err="1"/>
              <a:t>inspiratiemoment</a:t>
            </a:r>
            <a:r>
              <a:rPr lang="en-US"/>
              <a:t>. </a:t>
            </a:r>
            <a:endParaRPr lang="en-US">
              <a:solidFill>
                <a:srgbClr val="444444"/>
              </a:solidFill>
            </a:endParaRPr>
          </a:p>
          <a:p>
            <a:r>
              <a:rPr lang="en-US"/>
              <a:t>Het </a:t>
            </a:r>
            <a:r>
              <a:rPr lang="en-US" err="1"/>
              <a:t>tweede</a:t>
            </a:r>
            <a:r>
              <a:rPr lang="en-US"/>
              <a:t> </a:t>
            </a:r>
            <a:r>
              <a:rPr lang="en-US" err="1"/>
              <a:t>inspiratiemoment</a:t>
            </a:r>
            <a:r>
              <a:rPr lang="en-US"/>
              <a:t> </a:t>
            </a:r>
            <a:r>
              <a:rPr lang="en-US" err="1"/>
              <a:t>dat</a:t>
            </a:r>
            <a:r>
              <a:rPr lang="en-US"/>
              <a:t> we </a:t>
            </a:r>
            <a:r>
              <a:rPr lang="en-US" err="1"/>
              <a:t>organiseren</a:t>
            </a:r>
            <a:r>
              <a:rPr lang="en-US"/>
              <a:t> </a:t>
            </a:r>
            <a:r>
              <a:rPr lang="en-US" err="1"/>
              <a:t>vanuit</a:t>
            </a:r>
            <a:r>
              <a:rPr lang="en-US"/>
              <a:t> </a:t>
            </a:r>
            <a:r>
              <a:rPr lang="en-US" err="1"/>
              <a:t>dit</a:t>
            </a:r>
            <a:r>
              <a:rPr lang="en-US"/>
              <a:t> </a:t>
            </a:r>
            <a:r>
              <a:rPr lang="en-US" err="1"/>
              <a:t>interreg</a:t>
            </a:r>
            <a:r>
              <a:rPr lang="en-US"/>
              <a:t> project </a:t>
            </a:r>
            <a:r>
              <a:rPr lang="en-US" err="1"/>
              <a:t>dat</a:t>
            </a:r>
            <a:r>
              <a:rPr lang="en-US"/>
              <a:t> van start </a:t>
            </a:r>
            <a:r>
              <a:rPr lang="en-US" err="1"/>
              <a:t>ging</a:t>
            </a:r>
            <a:r>
              <a:rPr lang="en-US"/>
              <a:t> op 01/09/23.</a:t>
            </a:r>
            <a:endParaRPr lang="en-US">
              <a:solidFill>
                <a:srgbClr val="444444"/>
              </a:solidFill>
            </a:endParaRPr>
          </a:p>
          <a:p>
            <a:r>
              <a:rPr lang="en-US"/>
              <a:t>We </a:t>
            </a:r>
            <a:r>
              <a:rPr lang="en-US" err="1"/>
              <a:t>zijn</a:t>
            </a:r>
            <a:r>
              <a:rPr lang="en-US"/>
              <a:t> heel  </a:t>
            </a:r>
            <a:r>
              <a:rPr lang="en-US" err="1"/>
              <a:t>tevreden</a:t>
            </a:r>
            <a:r>
              <a:rPr lang="en-US"/>
              <a:t> </a:t>
            </a:r>
            <a:r>
              <a:rPr lang="en-US" err="1"/>
              <a:t>dat</a:t>
            </a:r>
            <a:r>
              <a:rPr lang="en-US"/>
              <a:t> er </a:t>
            </a:r>
            <a:r>
              <a:rPr lang="en-US" err="1"/>
              <a:t>bijna</a:t>
            </a:r>
            <a:r>
              <a:rPr lang="en-US"/>
              <a:t> 150 </a:t>
            </a:r>
            <a:r>
              <a:rPr lang="en-US" err="1"/>
              <a:t>deelnemers</a:t>
            </a:r>
            <a:r>
              <a:rPr lang="en-US"/>
              <a:t> </a:t>
            </a:r>
            <a:r>
              <a:rPr lang="en-US" err="1"/>
              <a:t>zich</a:t>
            </a:r>
            <a:r>
              <a:rPr lang="en-US"/>
              <a:t> </a:t>
            </a:r>
            <a:r>
              <a:rPr lang="en-US" err="1"/>
              <a:t>inschreven</a:t>
            </a:r>
            <a:r>
              <a:rPr lang="en-US"/>
              <a:t> </a:t>
            </a:r>
            <a:r>
              <a:rPr lang="en-US" err="1"/>
              <a:t>vanuit</a:t>
            </a:r>
            <a:r>
              <a:rPr lang="en-US"/>
              <a:t> Vlaanderen, Nederland, </a:t>
            </a:r>
            <a:r>
              <a:rPr lang="en-US" err="1"/>
              <a:t>verschillende</a:t>
            </a:r>
            <a:r>
              <a:rPr lang="en-US"/>
              <a:t> regio's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zowel</a:t>
            </a:r>
            <a:r>
              <a:rPr lang="en-US"/>
              <a:t> </a:t>
            </a:r>
            <a:r>
              <a:rPr lang="en-US" err="1"/>
              <a:t>deelnemers</a:t>
            </a:r>
            <a:r>
              <a:rPr lang="en-US"/>
              <a:t> vanuit de </a:t>
            </a:r>
            <a:r>
              <a:rPr lang="en-US" err="1"/>
              <a:t>welzijns-en</a:t>
            </a:r>
            <a:r>
              <a:rPr lang="en-US"/>
              <a:t> </a:t>
            </a:r>
            <a:r>
              <a:rPr lang="en-US" err="1"/>
              <a:t>zorgsector</a:t>
            </a:r>
            <a:r>
              <a:rPr lang="en-US"/>
              <a:t>, </a:t>
            </a:r>
            <a:r>
              <a:rPr lang="en-US" err="1"/>
              <a:t>onderwijs</a:t>
            </a:r>
            <a:r>
              <a:rPr lang="en-US"/>
              <a:t>, </a:t>
            </a:r>
            <a:r>
              <a:rPr lang="en-US" err="1"/>
              <a:t>onderzoek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beleid</a:t>
            </a:r>
            <a:r>
              <a:rPr lang="en-US"/>
              <a:t>. </a:t>
            </a:r>
            <a:endParaRPr lang="en-US">
              <a:solidFill>
                <a:srgbClr val="444444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en-US"/>
              <a:t>We </a:t>
            </a:r>
            <a:r>
              <a:rPr lang="en-US" err="1"/>
              <a:t>wensen</a:t>
            </a:r>
            <a:r>
              <a:rPr lang="en-US"/>
              <a:t> </a:t>
            </a:r>
            <a:r>
              <a:rPr lang="en-US" err="1"/>
              <a:t>jullie</a:t>
            </a:r>
            <a:r>
              <a:rPr lang="en-US"/>
              <a:t> </a:t>
            </a:r>
            <a:r>
              <a:rPr lang="en-US" err="1"/>
              <a:t>alvast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zeer</a:t>
            </a:r>
            <a:r>
              <a:rPr lang="en-US"/>
              <a:t> </a:t>
            </a:r>
            <a:r>
              <a:rPr lang="en-US" err="1"/>
              <a:t>inspirerende</a:t>
            </a:r>
            <a:r>
              <a:rPr lang="en-US"/>
              <a:t> </a:t>
            </a:r>
            <a:r>
              <a:rPr lang="en-US" err="1"/>
              <a:t>namiddag</a:t>
            </a:r>
            <a:r>
              <a:rPr lang="en-US"/>
              <a:t> toe.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57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Simulatieruimtes</a:t>
            </a:r>
          </a:p>
          <a:p>
            <a:r>
              <a:rPr lang="en-US">
                <a:ea typeface="Calibri"/>
                <a:cs typeface="Calibri"/>
              </a:rPr>
              <a:t>Scenario's</a:t>
            </a:r>
          </a:p>
          <a:p>
            <a:r>
              <a:rPr lang="en-US">
                <a:ea typeface="Calibri"/>
                <a:cs typeface="Calibri"/>
              </a:rPr>
              <a:t>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95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>
                <a:ea typeface="Calibri"/>
                <a:cs typeface="Calibri"/>
              </a:rPr>
              <a:t>Sofie :</a:t>
            </a:r>
            <a:r>
              <a:rPr lang="nl-BE">
                <a:ea typeface="Calibri"/>
                <a:cs typeface="Calibri"/>
              </a:rPr>
              <a:t> Nu hebben jullie meer zicht op het project - samenwerking, de visie – we delen met jullie de wegwijzer</a:t>
            </a:r>
          </a:p>
          <a:p>
            <a:r>
              <a:rPr lang="nl-BE">
                <a:ea typeface="Calibri"/>
                <a:cs typeface="Calibri"/>
              </a:rPr>
              <a:t>En dan geef ik nu het woord graag aan Hanne </a:t>
            </a:r>
            <a:r>
              <a:rPr lang="nl-BE" err="1">
                <a:ea typeface="Calibri"/>
                <a:cs typeface="Calibri"/>
              </a:rPr>
              <a:t>Celens</a:t>
            </a:r>
            <a:r>
              <a:rPr lang="nl-BE">
                <a:ea typeface="Calibri"/>
                <a:cs typeface="Calibri"/>
              </a:rPr>
              <a:t>, junior onderzoeker bij de </a:t>
            </a:r>
            <a:r>
              <a:rPr lang="nl-BE" err="1">
                <a:ea typeface="Calibri"/>
                <a:cs typeface="Calibri"/>
              </a:rPr>
              <a:t>UAntwerpen</a:t>
            </a:r>
            <a:r>
              <a:rPr lang="nl-BE">
                <a:ea typeface="Calibri"/>
                <a:cs typeface="Calibri"/>
              </a:rPr>
              <a:t>. Zij voerden een onderzoek naar het huidig aanbod aan interprofessioneel simulatieleren en onderwijs. Daarnaast werden ook gebruikers (studenten en professionals-  bevraagd rond hun behoeften op dit vlak. In haar onderdeel zoomt ze hier op in en waar er uitdagingen en kansen liggen. </a:t>
            </a:r>
          </a:p>
          <a:p>
            <a:r>
              <a:rPr lang="nl-BE">
                <a:ea typeface="Calibri"/>
                <a:cs typeface="Calibri"/>
              </a:rPr>
              <a:t>Na de toelichting van Hanne, maken we ook tijd voor enkele vragen. Die mogen </a:t>
            </a:r>
            <a:r>
              <a:rPr lang="nl-BE" err="1">
                <a:ea typeface="Calibri"/>
                <a:cs typeface="Calibri"/>
              </a:rPr>
              <a:t>julllie</a:t>
            </a:r>
            <a:r>
              <a:rPr lang="nl-BE">
                <a:ea typeface="Calibri"/>
                <a:cs typeface="Calibri"/>
              </a:rPr>
              <a:t> in de chat zetten.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3558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39F11-EDD3-1141-9911-F3BD5C3E2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9285DC6-149B-726F-8963-C565A4E0F3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8BA777D-282F-BFCB-985C-24A3B7A1D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>
              <a:ea typeface="Calibri"/>
              <a:cs typeface="Calibri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D399CA0-ED81-7544-CC8F-A847D9E2A4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5561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EE786-9E21-94CB-5BEA-2911867A7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37C4FA-ED16-7891-6D93-A1EA2D963B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EE47A1-B703-751D-E4A0-8C8D5650BF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5000"/>
              </a:lnSpc>
            </a:pPr>
            <a:r>
              <a:rPr lang="en-US">
                <a:solidFill>
                  <a:srgbClr val="003399"/>
                </a:solidFill>
              </a:rPr>
              <a:t>Sofie :</a:t>
            </a:r>
            <a:endParaRPr lang="en-US">
              <a:solidFill>
                <a:srgbClr val="000000"/>
              </a:solidFill>
            </a:endParaRPr>
          </a:p>
          <a:p>
            <a:pPr>
              <a:lnSpc>
                <a:spcPct val="105000"/>
              </a:lnSpc>
            </a:pPr>
            <a:r>
              <a:rPr lang="en-US" err="1">
                <a:solidFill>
                  <a:srgbClr val="003399"/>
                </a:solidFill>
              </a:rPr>
              <a:t>Bedankt</a:t>
            </a:r>
            <a:r>
              <a:rPr lang="en-US">
                <a:solidFill>
                  <a:srgbClr val="003399"/>
                </a:solidFill>
              </a:rPr>
              <a:t> Hanne, we </a:t>
            </a:r>
            <a:r>
              <a:rPr lang="en-US" err="1">
                <a:solidFill>
                  <a:srgbClr val="003399"/>
                </a:solidFill>
              </a:rPr>
              <a:t>maken</a:t>
            </a:r>
            <a:r>
              <a:rPr lang="en-US">
                <a:solidFill>
                  <a:srgbClr val="003399"/>
                </a:solidFill>
              </a:rPr>
              <a:t> nu even </a:t>
            </a:r>
            <a:r>
              <a:rPr lang="en-US" err="1">
                <a:solidFill>
                  <a:srgbClr val="003399"/>
                </a:solidFill>
              </a:rPr>
              <a:t>tijd</a:t>
            </a:r>
            <a:r>
              <a:rPr lang="en-US">
                <a:solidFill>
                  <a:srgbClr val="003399"/>
                </a:solidFill>
              </a:rPr>
              <a:t> </a:t>
            </a:r>
            <a:r>
              <a:rPr lang="en-US" err="1">
                <a:solidFill>
                  <a:srgbClr val="003399"/>
                </a:solidFill>
              </a:rPr>
              <a:t>voor</a:t>
            </a:r>
            <a:r>
              <a:rPr lang="en-US">
                <a:solidFill>
                  <a:srgbClr val="003399"/>
                </a:solidFill>
              </a:rPr>
              <a:t> </a:t>
            </a:r>
            <a:r>
              <a:rPr lang="en-US" err="1">
                <a:solidFill>
                  <a:srgbClr val="003399"/>
                </a:solidFill>
              </a:rPr>
              <a:t>een</a:t>
            </a:r>
            <a:r>
              <a:rPr lang="en-US">
                <a:solidFill>
                  <a:srgbClr val="003399"/>
                </a:solidFill>
              </a:rPr>
              <a:t> </a:t>
            </a:r>
            <a:r>
              <a:rPr lang="en-US" err="1">
                <a:solidFill>
                  <a:srgbClr val="003399"/>
                </a:solidFill>
              </a:rPr>
              <a:t>aantal</a:t>
            </a:r>
            <a:r>
              <a:rPr lang="en-US">
                <a:solidFill>
                  <a:srgbClr val="003399"/>
                </a:solidFill>
              </a:rPr>
              <a:t> </a:t>
            </a:r>
            <a:r>
              <a:rPr lang="en-US" err="1">
                <a:solidFill>
                  <a:srgbClr val="003399"/>
                </a:solidFill>
              </a:rPr>
              <a:t>vragen</a:t>
            </a:r>
            <a:r>
              <a:rPr lang="en-US">
                <a:solidFill>
                  <a:srgbClr val="003399"/>
                </a:solidFill>
              </a:rPr>
              <a:t>. </a:t>
            </a:r>
            <a:r>
              <a:rPr lang="en-US" err="1">
                <a:solidFill>
                  <a:srgbClr val="003399"/>
                </a:solidFill>
              </a:rPr>
              <a:t>Hebben</a:t>
            </a:r>
            <a:r>
              <a:rPr lang="en-US">
                <a:solidFill>
                  <a:srgbClr val="003399"/>
                </a:solidFill>
              </a:rPr>
              <a:t> </a:t>
            </a:r>
            <a:r>
              <a:rPr lang="en-US" err="1">
                <a:solidFill>
                  <a:srgbClr val="003399"/>
                </a:solidFill>
              </a:rPr>
              <a:t>jullie</a:t>
            </a:r>
            <a:r>
              <a:rPr lang="en-US">
                <a:solidFill>
                  <a:srgbClr val="003399"/>
                </a:solidFill>
              </a:rPr>
              <a:t> </a:t>
            </a:r>
            <a:r>
              <a:rPr lang="en-US" err="1">
                <a:solidFill>
                  <a:srgbClr val="003399"/>
                </a:solidFill>
              </a:rPr>
              <a:t>vragen</a:t>
            </a:r>
            <a:r>
              <a:rPr lang="en-US">
                <a:solidFill>
                  <a:srgbClr val="003399"/>
                </a:solidFill>
              </a:rPr>
              <a:t> dan </a:t>
            </a:r>
            <a:r>
              <a:rPr lang="en-US" err="1">
                <a:solidFill>
                  <a:srgbClr val="003399"/>
                </a:solidFill>
              </a:rPr>
              <a:t>mogen</a:t>
            </a:r>
            <a:r>
              <a:rPr lang="en-US">
                <a:solidFill>
                  <a:srgbClr val="003399"/>
                </a:solidFill>
              </a:rPr>
              <a:t> </a:t>
            </a:r>
            <a:r>
              <a:rPr lang="en-US" err="1">
                <a:solidFill>
                  <a:srgbClr val="003399"/>
                </a:solidFill>
              </a:rPr>
              <a:t>jullie</a:t>
            </a:r>
            <a:r>
              <a:rPr lang="en-US">
                <a:solidFill>
                  <a:srgbClr val="003399"/>
                </a:solidFill>
              </a:rPr>
              <a:t> die in de chat </a:t>
            </a:r>
            <a:r>
              <a:rPr lang="en-US" err="1">
                <a:solidFill>
                  <a:srgbClr val="003399"/>
                </a:solidFill>
              </a:rPr>
              <a:t>zetten</a:t>
            </a:r>
            <a:r>
              <a:rPr lang="en-US">
                <a:solidFill>
                  <a:srgbClr val="003399"/>
                </a:solidFill>
              </a:rPr>
              <a:t> </a:t>
            </a:r>
            <a:r>
              <a:rPr lang="en-US" err="1">
                <a:solidFill>
                  <a:srgbClr val="003399"/>
                </a:solidFill>
              </a:rPr>
              <a:t>en</a:t>
            </a:r>
            <a:r>
              <a:rPr lang="en-US">
                <a:solidFill>
                  <a:srgbClr val="003399"/>
                </a:solidFill>
              </a:rPr>
              <a:t> we </a:t>
            </a:r>
            <a:r>
              <a:rPr lang="en-US" err="1">
                <a:solidFill>
                  <a:srgbClr val="003399"/>
                </a:solidFill>
              </a:rPr>
              <a:t>kiezen</a:t>
            </a:r>
            <a:r>
              <a:rPr lang="en-US">
                <a:solidFill>
                  <a:srgbClr val="003399"/>
                </a:solidFill>
              </a:rPr>
              <a:t> er </a:t>
            </a:r>
            <a:r>
              <a:rPr lang="en-US" err="1">
                <a:solidFill>
                  <a:srgbClr val="003399"/>
                </a:solidFill>
              </a:rPr>
              <a:t>een</a:t>
            </a:r>
            <a:r>
              <a:rPr lang="en-US">
                <a:solidFill>
                  <a:srgbClr val="003399"/>
                </a:solidFill>
              </a:rPr>
              <a:t> </a:t>
            </a:r>
            <a:r>
              <a:rPr lang="en-US" err="1">
                <a:solidFill>
                  <a:srgbClr val="003399"/>
                </a:solidFill>
              </a:rPr>
              <a:t>paar</a:t>
            </a:r>
            <a:r>
              <a:rPr lang="en-US">
                <a:solidFill>
                  <a:srgbClr val="003399"/>
                </a:solidFill>
              </a:rPr>
              <a:t> </a:t>
            </a:r>
            <a:r>
              <a:rPr lang="en-US" err="1">
                <a:solidFill>
                  <a:srgbClr val="003399"/>
                </a:solidFill>
              </a:rPr>
              <a:t>uit</a:t>
            </a:r>
            <a:r>
              <a:rPr lang="en-US">
                <a:solidFill>
                  <a:srgbClr val="003399"/>
                </a:solidFill>
              </a:rPr>
              <a:t>. </a:t>
            </a:r>
            <a:endParaRPr lang="en-US">
              <a:ea typeface="Calibri"/>
              <a:cs typeface="Calibri"/>
            </a:endParaRPr>
          </a:p>
          <a:p>
            <a:pPr marL="342900" indent="-342900">
              <a:lnSpc>
                <a:spcPct val="105000"/>
              </a:lnSpc>
              <a:buFont typeface="Arial"/>
              <a:buChar char="•"/>
            </a:pPr>
            <a:endParaRPr lang="en-US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444444"/>
              </a:solidFill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05000"/>
              </a:lnSpc>
              <a:buFont typeface="Arial"/>
              <a:buChar char="•"/>
            </a:pPr>
            <a:endParaRPr lang="en-US">
              <a:solidFill>
                <a:srgbClr val="003399"/>
              </a:solidFill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64545-F632-CF30-F1EC-8F9BA32C2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67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Sofie En dan </a:t>
            </a:r>
            <a:r>
              <a:rPr lang="en-US" err="1">
                <a:ea typeface="Calibri"/>
                <a:cs typeface="Calibri"/>
              </a:rPr>
              <a:t>gaan</a:t>
            </a:r>
            <a:r>
              <a:rPr lang="en-US">
                <a:ea typeface="Calibri"/>
                <a:cs typeface="Calibri"/>
              </a:rPr>
              <a:t> we nu </a:t>
            </a:r>
            <a:r>
              <a:rPr lang="en-US" err="1">
                <a:ea typeface="Calibri"/>
                <a:cs typeface="Calibri"/>
              </a:rPr>
              <a:t>naar</a:t>
            </a:r>
            <a:r>
              <a:rPr lang="en-US">
                <a:ea typeface="Calibri"/>
                <a:cs typeface="Calibri"/>
              </a:rPr>
              <a:t> de 4 </a:t>
            </a:r>
            <a:r>
              <a:rPr lang="en-US" err="1">
                <a:ea typeface="Calibri"/>
                <a:cs typeface="Calibri"/>
              </a:rPr>
              <a:t>inspiratiesessies</a:t>
            </a:r>
            <a:r>
              <a:rPr lang="en-US">
                <a:ea typeface="Calibri"/>
                <a:cs typeface="Calibri"/>
              </a:rPr>
              <a:t>. In het project </a:t>
            </a:r>
            <a:r>
              <a:rPr lang="en-US" err="1">
                <a:ea typeface="Calibri"/>
                <a:cs typeface="Calibri"/>
              </a:rPr>
              <a:t>worden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verschillende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onderdelen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ontwikkeld</a:t>
            </a:r>
            <a:r>
              <a:rPr lang="en-US">
                <a:ea typeface="Calibri"/>
                <a:cs typeface="Calibri"/>
              </a:rPr>
              <a:t>, co </a:t>
            </a:r>
            <a:r>
              <a:rPr lang="en-US" err="1">
                <a:ea typeface="Calibri"/>
                <a:cs typeface="Calibri"/>
              </a:rPr>
              <a:t>creatie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tussen</a:t>
            </a:r>
            <a:r>
              <a:rPr lang="en-US">
                <a:ea typeface="Calibri"/>
                <a:cs typeface="Calibri"/>
              </a:rPr>
              <a:t> de partners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met </a:t>
            </a:r>
            <a:r>
              <a:rPr lang="en-US" err="1">
                <a:ea typeface="Calibri"/>
                <a:cs typeface="Calibri"/>
              </a:rPr>
              <a:t>betrokkenheid</a:t>
            </a:r>
            <a:r>
              <a:rPr lang="en-US">
                <a:ea typeface="Calibri"/>
                <a:cs typeface="Calibri"/>
              </a:rPr>
              <a:t> van </a:t>
            </a:r>
            <a:r>
              <a:rPr lang="en-US" err="1">
                <a:ea typeface="Calibri"/>
                <a:cs typeface="Calibri"/>
              </a:rPr>
              <a:t>studenten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onderwijs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werkveld</a:t>
            </a:r>
            <a:r>
              <a:rPr lang="en-US">
                <a:ea typeface="Calibri"/>
                <a:cs typeface="Calibri"/>
              </a:rPr>
              <a:t>.  in de vier </a:t>
            </a:r>
            <a:r>
              <a:rPr lang="en-US" err="1">
                <a:ea typeface="Calibri"/>
                <a:cs typeface="Calibri"/>
              </a:rPr>
              <a:t>inspiratiesessies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komen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hiervan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aantal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onderdelen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aanbod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waar</a:t>
            </a:r>
            <a:r>
              <a:rPr lang="en-US">
                <a:ea typeface="Calibri"/>
                <a:cs typeface="Calibri"/>
              </a:rPr>
              <a:t> de </a:t>
            </a:r>
            <a:r>
              <a:rPr lang="en-US" err="1">
                <a:ea typeface="Calibri"/>
                <a:cs typeface="Calibri"/>
              </a:rPr>
              <a:t>afgelopen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periode</a:t>
            </a:r>
            <a:r>
              <a:rPr lang="en-US">
                <a:ea typeface="Calibri"/>
                <a:cs typeface="Calibri"/>
              </a:rPr>
              <a:t> de focus op lag. En </a:t>
            </a:r>
            <a:r>
              <a:rPr lang="en-US" err="1">
                <a:ea typeface="Calibri"/>
                <a:cs typeface="Calibri"/>
              </a:rPr>
              <a:t>wordt</a:t>
            </a:r>
            <a:r>
              <a:rPr lang="en-US">
                <a:ea typeface="Calibri"/>
                <a:cs typeface="Calibri"/>
              </a:rPr>
              <a:t> er </a:t>
            </a:r>
            <a:r>
              <a:rPr lang="en-US" err="1">
                <a:ea typeface="Calibri"/>
                <a:cs typeface="Calibri"/>
              </a:rPr>
              <a:t>zowel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kennis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ervaringen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uitdagingen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kansen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praktische</a:t>
            </a:r>
            <a:r>
              <a:rPr lang="en-US">
                <a:ea typeface="Calibri"/>
                <a:cs typeface="Calibri"/>
              </a:rPr>
              <a:t> tips </a:t>
            </a:r>
            <a:r>
              <a:rPr lang="en-US" err="1">
                <a:ea typeface="Calibri"/>
                <a:cs typeface="Calibri"/>
              </a:rPr>
              <a:t>gedeeld</a:t>
            </a:r>
            <a:r>
              <a:rPr lang="en-US">
                <a:ea typeface="Calibri"/>
                <a:cs typeface="Calibri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35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rgbClr val="363636"/>
                </a:solidFill>
              </a:rPr>
              <a:t>S(t)</a:t>
            </a:r>
            <a:r>
              <a:rPr lang="en-US" b="1" err="1">
                <a:solidFill>
                  <a:srgbClr val="363636"/>
                </a:solidFill>
              </a:rPr>
              <a:t>imuleren</a:t>
            </a:r>
            <a:r>
              <a:rPr lang="en-US" b="1">
                <a:solidFill>
                  <a:srgbClr val="363636"/>
                </a:solidFill>
              </a:rPr>
              <a:t> met imago-</a:t>
            </a:r>
            <a:r>
              <a:rPr lang="en-US" b="1" err="1">
                <a:solidFill>
                  <a:srgbClr val="363636"/>
                </a:solidFill>
              </a:rPr>
              <a:t>versterkende</a:t>
            </a:r>
            <a:r>
              <a:rPr lang="en-US" b="1">
                <a:solidFill>
                  <a:srgbClr val="363636"/>
                </a:solidFill>
              </a:rPr>
              <a:t> </a:t>
            </a:r>
            <a:r>
              <a:rPr lang="en-US" b="1" err="1">
                <a:solidFill>
                  <a:srgbClr val="363636"/>
                </a:solidFill>
              </a:rPr>
              <a:t>activiteiten</a:t>
            </a:r>
            <a:r>
              <a:rPr lang="en-US">
                <a:solidFill>
                  <a:srgbClr val="363636"/>
                </a:solidFill>
              </a:rPr>
              <a:t>, door Maj Van </a:t>
            </a:r>
            <a:r>
              <a:rPr lang="en-US" err="1">
                <a:solidFill>
                  <a:srgbClr val="363636"/>
                </a:solidFill>
              </a:rPr>
              <a:t>Moorhem</a:t>
            </a:r>
            <a:r>
              <a:rPr lang="en-US">
                <a:solidFill>
                  <a:srgbClr val="363636"/>
                </a:solidFill>
              </a:rPr>
              <a:t> (AGSO) </a:t>
            </a:r>
            <a:r>
              <a:rPr lang="en-US" err="1">
                <a:solidFill>
                  <a:srgbClr val="363636"/>
                </a:solidFill>
              </a:rPr>
              <a:t>en</a:t>
            </a:r>
            <a:r>
              <a:rPr lang="en-US">
                <a:solidFill>
                  <a:srgbClr val="363636"/>
                </a:solidFill>
              </a:rPr>
              <a:t> Goedele </a:t>
            </a:r>
            <a:r>
              <a:rPr lang="en-US" err="1">
                <a:solidFill>
                  <a:srgbClr val="363636"/>
                </a:solidFill>
              </a:rPr>
              <a:t>Baekelandt</a:t>
            </a:r>
            <a:r>
              <a:rPr lang="en-US">
                <a:solidFill>
                  <a:srgbClr val="363636"/>
                </a:solidFill>
              </a:rPr>
              <a:t> (VIVES)</a:t>
            </a:r>
            <a:br>
              <a:rPr lang="en-US">
                <a:cs typeface="+mn-lt"/>
              </a:rPr>
            </a:br>
            <a:r>
              <a:rPr lang="en-US">
                <a:solidFill>
                  <a:srgbClr val="363636"/>
                </a:solidFill>
              </a:rPr>
              <a:t>Hoe </a:t>
            </a:r>
            <a:r>
              <a:rPr lang="en-US" err="1">
                <a:solidFill>
                  <a:srgbClr val="363636"/>
                </a:solidFill>
              </a:rPr>
              <a:t>kan</a:t>
            </a:r>
            <a:r>
              <a:rPr lang="en-US">
                <a:solidFill>
                  <a:srgbClr val="363636"/>
                </a:solidFill>
              </a:rPr>
              <a:t> je </a:t>
            </a:r>
            <a:r>
              <a:rPr lang="en-US" err="1">
                <a:solidFill>
                  <a:srgbClr val="363636"/>
                </a:solidFill>
              </a:rPr>
              <a:t>leerlingen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uit</a:t>
            </a:r>
            <a:r>
              <a:rPr lang="en-US">
                <a:solidFill>
                  <a:srgbClr val="363636"/>
                </a:solidFill>
              </a:rPr>
              <a:t> basis </a:t>
            </a:r>
            <a:r>
              <a:rPr lang="en-US" err="1">
                <a:solidFill>
                  <a:srgbClr val="363636"/>
                </a:solidFill>
              </a:rPr>
              <a:t>en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secundair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onderwijs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en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anderstalige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nieuwkomers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enthousiasmeren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voor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zorgberoepen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en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zorgsector</a:t>
            </a:r>
            <a:r>
              <a:rPr lang="en-US">
                <a:solidFill>
                  <a:srgbClr val="363636"/>
                </a:solidFill>
              </a:rPr>
              <a:t>, door </a:t>
            </a:r>
            <a:r>
              <a:rPr lang="en-US" err="1">
                <a:solidFill>
                  <a:srgbClr val="363636"/>
                </a:solidFill>
              </a:rPr>
              <a:t>middel</a:t>
            </a:r>
            <a:r>
              <a:rPr lang="en-US">
                <a:solidFill>
                  <a:srgbClr val="363636"/>
                </a:solidFill>
              </a:rPr>
              <a:t> van </a:t>
            </a:r>
            <a:r>
              <a:rPr lang="en-US" err="1">
                <a:solidFill>
                  <a:srgbClr val="363636"/>
                </a:solidFill>
              </a:rPr>
              <a:t>simulatieleren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en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zorgworkshops</a:t>
            </a:r>
            <a:r>
              <a:rPr lang="en-US">
                <a:solidFill>
                  <a:srgbClr val="363636"/>
                </a:solidFill>
              </a:rPr>
              <a:t>.</a:t>
            </a:r>
            <a:endParaRPr lang="en-US" i="1">
              <a:solidFill>
                <a:srgbClr val="363636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363636"/>
                </a:solidFill>
              </a:rPr>
              <a:t>Diversiteit</a:t>
            </a:r>
            <a:r>
              <a:rPr lang="en-US" b="1">
                <a:solidFill>
                  <a:srgbClr val="363636"/>
                </a:solidFill>
              </a:rPr>
              <a:t> in scenario-</a:t>
            </a:r>
            <a:r>
              <a:rPr lang="en-US" b="1" err="1">
                <a:solidFill>
                  <a:srgbClr val="363636"/>
                </a:solidFill>
              </a:rPr>
              <a:t>gebaseerd</a:t>
            </a:r>
            <a:r>
              <a:rPr lang="en-US" b="1">
                <a:solidFill>
                  <a:srgbClr val="363636"/>
                </a:solidFill>
              </a:rPr>
              <a:t> </a:t>
            </a:r>
            <a:r>
              <a:rPr lang="en-US" b="1" err="1">
                <a:solidFill>
                  <a:srgbClr val="363636"/>
                </a:solidFill>
              </a:rPr>
              <a:t>simulatieleren</a:t>
            </a:r>
            <a:r>
              <a:rPr lang="en-US">
                <a:solidFill>
                  <a:srgbClr val="363636"/>
                </a:solidFill>
              </a:rPr>
              <a:t>, door </a:t>
            </a:r>
            <a:r>
              <a:rPr lang="en-US" err="1">
                <a:solidFill>
                  <a:srgbClr val="363636"/>
                </a:solidFill>
              </a:rPr>
              <a:t>Miquette</a:t>
            </a:r>
            <a:r>
              <a:rPr lang="en-US">
                <a:solidFill>
                  <a:srgbClr val="363636"/>
                </a:solidFill>
              </a:rPr>
              <a:t> Borne (Summa College) </a:t>
            </a:r>
            <a:r>
              <a:rPr lang="en-US" err="1">
                <a:solidFill>
                  <a:srgbClr val="363636"/>
                </a:solidFill>
              </a:rPr>
              <a:t>en</a:t>
            </a:r>
            <a:r>
              <a:rPr lang="en-US">
                <a:solidFill>
                  <a:srgbClr val="363636"/>
                </a:solidFill>
              </a:rPr>
              <a:t> Joyce de </a:t>
            </a:r>
            <a:r>
              <a:rPr lang="en-US" err="1">
                <a:solidFill>
                  <a:srgbClr val="363636"/>
                </a:solidFill>
              </a:rPr>
              <a:t>Buysscher</a:t>
            </a:r>
            <a:r>
              <a:rPr lang="en-US">
                <a:solidFill>
                  <a:srgbClr val="363636"/>
                </a:solidFill>
              </a:rPr>
              <a:t> (AGSO)</a:t>
            </a:r>
            <a:br>
              <a:rPr lang="en-US">
                <a:cs typeface="+mn-lt"/>
              </a:rPr>
            </a:br>
            <a:r>
              <a:rPr lang="en-US">
                <a:solidFill>
                  <a:srgbClr val="363636"/>
                </a:solidFill>
              </a:rPr>
              <a:t>In </a:t>
            </a:r>
            <a:r>
              <a:rPr lang="en-US" err="1">
                <a:solidFill>
                  <a:srgbClr val="363636"/>
                </a:solidFill>
              </a:rPr>
              <a:t>deze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inspiratiesessie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komen</a:t>
            </a:r>
            <a:r>
              <a:rPr lang="en-US">
                <a:solidFill>
                  <a:srgbClr val="363636"/>
                </a:solidFill>
              </a:rPr>
              <a:t> 2  </a:t>
            </a:r>
            <a:r>
              <a:rPr lang="en-US" err="1">
                <a:solidFill>
                  <a:srgbClr val="363636"/>
                </a:solidFill>
              </a:rPr>
              <a:t>uiteenlopende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voorbeelden</a:t>
            </a:r>
            <a:r>
              <a:rPr lang="en-US">
                <a:solidFill>
                  <a:srgbClr val="363636"/>
                </a:solidFill>
              </a:rPr>
              <a:t> van scenario-</a:t>
            </a:r>
            <a:r>
              <a:rPr lang="en-US" err="1">
                <a:solidFill>
                  <a:srgbClr val="363636"/>
                </a:solidFill>
              </a:rPr>
              <a:t>gebaseerd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simulatieleren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binnen</a:t>
            </a:r>
            <a:r>
              <a:rPr lang="en-US">
                <a:solidFill>
                  <a:srgbClr val="363636"/>
                </a:solidFill>
              </a:rPr>
              <a:t> het MBO </a:t>
            </a:r>
            <a:r>
              <a:rPr lang="en-US" err="1">
                <a:solidFill>
                  <a:srgbClr val="363636"/>
                </a:solidFill>
              </a:rPr>
              <a:t>en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secundair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onderwijs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aan</a:t>
            </a:r>
            <a:r>
              <a:rPr lang="en-US">
                <a:solidFill>
                  <a:srgbClr val="363636"/>
                </a:solidFill>
              </a:rPr>
              <a:t> bod </a:t>
            </a:r>
            <a:r>
              <a:rPr lang="en-US" err="1">
                <a:solidFill>
                  <a:srgbClr val="363636"/>
                </a:solidFill>
              </a:rPr>
              <a:t>zowel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laag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als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hoogtechnologisch</a:t>
            </a:r>
            <a:r>
              <a:rPr lang="en-US">
                <a:solidFill>
                  <a:srgbClr val="363636"/>
                </a:solidFill>
              </a:rPr>
              <a:t>.</a:t>
            </a:r>
            <a:endParaRPr lang="en-US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363636"/>
                </a:solidFill>
              </a:rPr>
              <a:t>Interprofessioneel</a:t>
            </a:r>
            <a:r>
              <a:rPr lang="en-US" b="1">
                <a:solidFill>
                  <a:srgbClr val="363636"/>
                </a:solidFill>
              </a:rPr>
              <a:t> </a:t>
            </a:r>
            <a:r>
              <a:rPr lang="en-US" b="1" err="1">
                <a:solidFill>
                  <a:srgbClr val="363636"/>
                </a:solidFill>
              </a:rPr>
              <a:t>simulatie</a:t>
            </a:r>
            <a:r>
              <a:rPr lang="en-US" b="1">
                <a:solidFill>
                  <a:srgbClr val="363636"/>
                </a:solidFill>
              </a:rPr>
              <a:t> – </a:t>
            </a:r>
            <a:r>
              <a:rPr lang="en-US" b="1" err="1">
                <a:solidFill>
                  <a:srgbClr val="363636"/>
                </a:solidFill>
              </a:rPr>
              <a:t>leren</a:t>
            </a:r>
            <a:r>
              <a:rPr lang="en-US">
                <a:solidFill>
                  <a:srgbClr val="363636"/>
                </a:solidFill>
              </a:rPr>
              <a:t>:  hoe </a:t>
            </a:r>
            <a:r>
              <a:rPr lang="en-US" err="1">
                <a:solidFill>
                  <a:srgbClr val="363636"/>
                </a:solidFill>
              </a:rPr>
              <a:t>pak</a:t>
            </a:r>
            <a:r>
              <a:rPr lang="en-US">
                <a:solidFill>
                  <a:srgbClr val="363636"/>
                </a:solidFill>
              </a:rPr>
              <a:t> je </a:t>
            </a:r>
            <a:r>
              <a:rPr lang="en-US" err="1">
                <a:solidFill>
                  <a:srgbClr val="363636"/>
                </a:solidFill>
              </a:rPr>
              <a:t>dit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aan</a:t>
            </a:r>
            <a:r>
              <a:rPr lang="en-US">
                <a:solidFill>
                  <a:srgbClr val="363636"/>
                </a:solidFill>
              </a:rPr>
              <a:t>, door Julie Daes (GKC), Luka Van </a:t>
            </a:r>
            <a:r>
              <a:rPr lang="en-US" err="1">
                <a:solidFill>
                  <a:srgbClr val="363636"/>
                </a:solidFill>
              </a:rPr>
              <a:t>Leugenhaege</a:t>
            </a:r>
            <a:r>
              <a:rPr lang="en-US">
                <a:solidFill>
                  <a:srgbClr val="363636"/>
                </a:solidFill>
              </a:rPr>
              <a:t> (AP) </a:t>
            </a:r>
            <a:r>
              <a:rPr lang="en-US" err="1">
                <a:solidFill>
                  <a:srgbClr val="363636"/>
                </a:solidFill>
              </a:rPr>
              <a:t>en</a:t>
            </a:r>
            <a:r>
              <a:rPr lang="en-US">
                <a:solidFill>
                  <a:srgbClr val="363636"/>
                </a:solidFill>
              </a:rPr>
              <a:t>  Eveline </a:t>
            </a:r>
            <a:r>
              <a:rPr lang="en-US" err="1">
                <a:solidFill>
                  <a:srgbClr val="363636"/>
                </a:solidFill>
              </a:rPr>
              <a:t>Crevits</a:t>
            </a:r>
            <a:r>
              <a:rPr lang="en-US">
                <a:solidFill>
                  <a:srgbClr val="363636"/>
                </a:solidFill>
              </a:rPr>
              <a:t> (VIVES)</a:t>
            </a:r>
            <a:br>
              <a:rPr lang="en-US">
                <a:cs typeface="+mn-lt"/>
              </a:rPr>
            </a:br>
            <a:r>
              <a:rPr lang="en-US">
                <a:solidFill>
                  <a:srgbClr val="363636"/>
                </a:solidFill>
              </a:rPr>
              <a:t>in </a:t>
            </a:r>
            <a:r>
              <a:rPr lang="en-US" err="1">
                <a:solidFill>
                  <a:srgbClr val="363636"/>
                </a:solidFill>
              </a:rPr>
              <a:t>deze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sessie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worden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ervaringen</a:t>
            </a:r>
            <a:r>
              <a:rPr lang="en-US">
                <a:solidFill>
                  <a:srgbClr val="363636"/>
                </a:solidFill>
              </a:rPr>
              <a:t>, de </a:t>
            </a:r>
            <a:r>
              <a:rPr lang="en-US" err="1">
                <a:solidFill>
                  <a:srgbClr val="363636"/>
                </a:solidFill>
              </a:rPr>
              <a:t>kansen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en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uitdagingen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alsook</a:t>
            </a:r>
            <a:r>
              <a:rPr lang="en-US">
                <a:solidFill>
                  <a:srgbClr val="363636"/>
                </a:solidFill>
              </a:rPr>
              <a:t> tips &amp; tricks </a:t>
            </a:r>
            <a:r>
              <a:rPr lang="en-US" err="1">
                <a:solidFill>
                  <a:srgbClr val="363636"/>
                </a:solidFill>
              </a:rPr>
              <a:t>gedeeld</a:t>
            </a:r>
            <a:r>
              <a:rPr lang="en-US">
                <a:solidFill>
                  <a:srgbClr val="363636"/>
                </a:solidFill>
              </a:rPr>
              <a:t> om </a:t>
            </a:r>
            <a:r>
              <a:rPr lang="en-US" err="1">
                <a:solidFill>
                  <a:srgbClr val="363636"/>
                </a:solidFill>
              </a:rPr>
              <a:t>zelf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te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starten</a:t>
            </a:r>
            <a:r>
              <a:rPr lang="en-US">
                <a:solidFill>
                  <a:srgbClr val="363636"/>
                </a:solidFill>
              </a:rPr>
              <a:t> met </a:t>
            </a:r>
            <a:r>
              <a:rPr lang="en-US" err="1">
                <a:solidFill>
                  <a:srgbClr val="363636"/>
                </a:solidFill>
              </a:rPr>
              <a:t>interprofessioneel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simulatieleren</a:t>
            </a:r>
            <a:r>
              <a:rPr lang="en-US">
                <a:solidFill>
                  <a:srgbClr val="363636"/>
                </a:solidFill>
              </a:rPr>
              <a:t>, </a:t>
            </a:r>
            <a:r>
              <a:rPr lang="en-US" err="1">
                <a:solidFill>
                  <a:srgbClr val="363636"/>
                </a:solidFill>
              </a:rPr>
              <a:t>bijhorende</a:t>
            </a:r>
            <a:r>
              <a:rPr lang="en-US">
                <a:solidFill>
                  <a:srgbClr val="363636"/>
                </a:solidFill>
              </a:rPr>
              <a:t> scenario's </a:t>
            </a:r>
            <a:r>
              <a:rPr lang="en-US" err="1">
                <a:solidFill>
                  <a:srgbClr val="363636"/>
                </a:solidFill>
              </a:rPr>
              <a:t>en</a:t>
            </a:r>
            <a:r>
              <a:rPr lang="en-US">
                <a:solidFill>
                  <a:srgbClr val="363636"/>
                </a:solidFill>
              </a:rPr>
              <a:t> hoe je </a:t>
            </a:r>
            <a:r>
              <a:rPr lang="en-US" err="1">
                <a:solidFill>
                  <a:srgbClr val="363636"/>
                </a:solidFill>
              </a:rPr>
              <a:t>dit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organisatorisch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aanpakt</a:t>
            </a:r>
            <a:r>
              <a:rPr lang="en-US">
                <a:solidFill>
                  <a:srgbClr val="363636"/>
                </a:solidFill>
              </a:rPr>
              <a:t>.</a:t>
            </a:r>
            <a:endParaRPr lang="en-US"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b="1" err="1">
                <a:solidFill>
                  <a:srgbClr val="363636"/>
                </a:solidFill>
              </a:rPr>
              <a:t>Levensecht</a:t>
            </a:r>
            <a:r>
              <a:rPr lang="en-US" b="1">
                <a:solidFill>
                  <a:srgbClr val="363636"/>
                </a:solidFill>
              </a:rPr>
              <a:t> </a:t>
            </a:r>
            <a:r>
              <a:rPr lang="en-US" b="1" err="1">
                <a:solidFill>
                  <a:srgbClr val="363636"/>
                </a:solidFill>
              </a:rPr>
              <a:t>simuleren</a:t>
            </a:r>
            <a:r>
              <a:rPr lang="en-US" b="1">
                <a:solidFill>
                  <a:srgbClr val="363636"/>
                </a:solidFill>
              </a:rPr>
              <a:t> met </a:t>
            </a:r>
            <a:r>
              <a:rPr lang="en-US" b="1" err="1">
                <a:solidFill>
                  <a:srgbClr val="363636"/>
                </a:solidFill>
              </a:rPr>
              <a:t>hoogtechnologie</a:t>
            </a:r>
            <a:r>
              <a:rPr lang="en-US" b="1">
                <a:solidFill>
                  <a:srgbClr val="363636"/>
                </a:solidFill>
              </a:rPr>
              <a:t> + </a:t>
            </a:r>
            <a:r>
              <a:rPr lang="en-US" b="1" err="1">
                <a:solidFill>
                  <a:srgbClr val="363636"/>
                </a:solidFill>
              </a:rPr>
              <a:t>maken</a:t>
            </a:r>
            <a:r>
              <a:rPr lang="en-US" b="1">
                <a:solidFill>
                  <a:srgbClr val="363636"/>
                </a:solidFill>
              </a:rPr>
              <a:t> van 360 </a:t>
            </a:r>
            <a:r>
              <a:rPr lang="en-US" b="1" err="1">
                <a:solidFill>
                  <a:srgbClr val="363636"/>
                </a:solidFill>
              </a:rPr>
              <a:t>graden</a:t>
            </a:r>
            <a:r>
              <a:rPr lang="en-US" b="1">
                <a:solidFill>
                  <a:srgbClr val="363636"/>
                </a:solidFill>
              </a:rPr>
              <a:t> scenario’s met </a:t>
            </a:r>
            <a:r>
              <a:rPr lang="en-US" b="1" err="1">
                <a:solidFill>
                  <a:srgbClr val="363636"/>
                </a:solidFill>
              </a:rPr>
              <a:t>en</a:t>
            </a:r>
            <a:r>
              <a:rPr lang="en-US" b="1">
                <a:solidFill>
                  <a:srgbClr val="363636"/>
                </a:solidFill>
              </a:rPr>
              <a:t> door </a:t>
            </a:r>
            <a:r>
              <a:rPr lang="en-US" b="1" err="1">
                <a:solidFill>
                  <a:srgbClr val="363636"/>
                </a:solidFill>
              </a:rPr>
              <a:t>studenten</a:t>
            </a:r>
            <a:r>
              <a:rPr lang="en-US">
                <a:solidFill>
                  <a:srgbClr val="363636"/>
                </a:solidFill>
              </a:rPr>
              <a:t>, door Pieter van </a:t>
            </a:r>
            <a:r>
              <a:rPr lang="en-US" err="1">
                <a:solidFill>
                  <a:srgbClr val="363636"/>
                </a:solidFill>
              </a:rPr>
              <a:t>Gorkom</a:t>
            </a:r>
            <a:r>
              <a:rPr lang="en-US">
                <a:solidFill>
                  <a:srgbClr val="363636"/>
                </a:solidFill>
              </a:rPr>
              <a:t> (Fontys) </a:t>
            </a:r>
            <a:r>
              <a:rPr lang="en-US" err="1">
                <a:solidFill>
                  <a:srgbClr val="363636"/>
                </a:solidFill>
              </a:rPr>
              <a:t>en</a:t>
            </a:r>
            <a:r>
              <a:rPr lang="en-US">
                <a:solidFill>
                  <a:srgbClr val="363636"/>
                </a:solidFill>
              </a:rPr>
              <a:t> Saskia </a:t>
            </a:r>
            <a:r>
              <a:rPr lang="en-US" err="1">
                <a:solidFill>
                  <a:srgbClr val="363636"/>
                </a:solidFill>
              </a:rPr>
              <a:t>Raymaekers</a:t>
            </a:r>
            <a:r>
              <a:rPr lang="en-US">
                <a:solidFill>
                  <a:srgbClr val="363636"/>
                </a:solidFill>
              </a:rPr>
              <a:t> (RTC)</a:t>
            </a:r>
            <a:br>
              <a:rPr lang="en-US">
                <a:cs typeface="+mn-lt"/>
              </a:rPr>
            </a:br>
            <a:r>
              <a:rPr lang="en-US">
                <a:solidFill>
                  <a:srgbClr val="363636"/>
                </a:solidFill>
              </a:rPr>
              <a:t>In </a:t>
            </a:r>
            <a:r>
              <a:rPr lang="en-US" err="1">
                <a:solidFill>
                  <a:srgbClr val="363636"/>
                </a:solidFill>
              </a:rPr>
              <a:t>deze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laatste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sessie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tonen</a:t>
            </a:r>
            <a:r>
              <a:rPr lang="en-US">
                <a:solidFill>
                  <a:srgbClr val="363636"/>
                </a:solidFill>
              </a:rPr>
              <a:t> </a:t>
            </a:r>
            <a:r>
              <a:rPr lang="en-US" err="1">
                <a:solidFill>
                  <a:srgbClr val="363636"/>
                </a:solidFill>
              </a:rPr>
              <a:t>zij</a:t>
            </a:r>
            <a:r>
              <a:rPr lang="en-US">
                <a:solidFill>
                  <a:srgbClr val="363636"/>
                </a:solidFill>
              </a:rPr>
              <a:t> hoe via </a:t>
            </a:r>
            <a:r>
              <a:rPr lang="en-US" err="1">
                <a:solidFill>
                  <a:srgbClr val="363636"/>
                </a:solidFill>
              </a:rPr>
              <a:t>volumetrische</a:t>
            </a:r>
            <a:r>
              <a:rPr lang="en-US">
                <a:solidFill>
                  <a:srgbClr val="363636"/>
                </a:solidFill>
              </a:rPr>
              <a:t> video’s </a:t>
            </a:r>
            <a:r>
              <a:rPr lang="en-US" err="1">
                <a:solidFill>
                  <a:srgbClr val="363636"/>
                </a:solidFill>
              </a:rPr>
              <a:t>een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simulatiepop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omgezet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wordt</a:t>
            </a:r>
            <a:r>
              <a:rPr lang="en-US">
                <a:solidFill>
                  <a:srgbClr val="363636"/>
                </a:solidFill>
              </a:rPr>
              <a:t> in </a:t>
            </a:r>
            <a:r>
              <a:rPr lang="en-US" err="1">
                <a:solidFill>
                  <a:srgbClr val="363636"/>
                </a:solidFill>
              </a:rPr>
              <a:t>een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levend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persoon</a:t>
            </a:r>
            <a:r>
              <a:rPr lang="en-US">
                <a:solidFill>
                  <a:srgbClr val="363636"/>
                </a:solidFill>
              </a:rPr>
              <a:t>.  En </a:t>
            </a:r>
            <a:r>
              <a:rPr lang="en-US" err="1">
                <a:solidFill>
                  <a:srgbClr val="363636"/>
                </a:solidFill>
              </a:rPr>
              <a:t>ook</a:t>
            </a:r>
            <a:r>
              <a:rPr lang="en-US">
                <a:solidFill>
                  <a:srgbClr val="363636"/>
                </a:solidFill>
              </a:rPr>
              <a:t>  </a:t>
            </a:r>
            <a:r>
              <a:rPr lang="en-US" err="1">
                <a:solidFill>
                  <a:srgbClr val="363636"/>
                </a:solidFill>
              </a:rPr>
              <a:t>ervaringen</a:t>
            </a:r>
            <a:r>
              <a:rPr lang="en-US">
                <a:solidFill>
                  <a:srgbClr val="363636"/>
                </a:solidFill>
              </a:rPr>
              <a:t> met </a:t>
            </a:r>
            <a:r>
              <a:rPr lang="en-US" err="1">
                <a:solidFill>
                  <a:srgbClr val="363636"/>
                </a:solidFill>
              </a:rPr>
              <a:t>simulatiescenario’s</a:t>
            </a:r>
            <a:r>
              <a:rPr lang="en-US">
                <a:solidFill>
                  <a:srgbClr val="363636"/>
                </a:solidFill>
              </a:rPr>
              <a:t> die door, met </a:t>
            </a:r>
            <a:r>
              <a:rPr lang="en-US" err="1">
                <a:solidFill>
                  <a:srgbClr val="363636"/>
                </a:solidFill>
              </a:rPr>
              <a:t>én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voor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studenten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verfilmd</a:t>
            </a:r>
            <a:r>
              <a:rPr lang="en-US">
                <a:solidFill>
                  <a:srgbClr val="363636"/>
                </a:solidFill>
              </a:rPr>
              <a:t> </a:t>
            </a:r>
            <a:r>
              <a:rPr lang="en-US" err="1">
                <a:solidFill>
                  <a:srgbClr val="363636"/>
                </a:solidFill>
              </a:rPr>
              <a:t>worden</a:t>
            </a:r>
            <a:r>
              <a:rPr lang="en-US">
                <a:solidFill>
                  <a:srgbClr val="363636"/>
                </a:solidFill>
              </a:rPr>
              <a:t>, in 360 </a:t>
            </a:r>
            <a:r>
              <a:rPr lang="en-US" err="1">
                <a:solidFill>
                  <a:srgbClr val="363636"/>
                </a:solidFill>
              </a:rPr>
              <a:t>graden</a:t>
            </a:r>
            <a:r>
              <a:rPr lang="en-US">
                <a:solidFill>
                  <a:srgbClr val="363636"/>
                </a:solidFill>
              </a:rPr>
              <a:t> video.</a:t>
            </a:r>
            <a:endParaRPr lang="en-US">
              <a:solidFill>
                <a:srgbClr val="363636"/>
              </a:solidFill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2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Jullie </a:t>
            </a:r>
            <a:r>
              <a:rPr lang="en-US" err="1">
                <a:ea typeface="Calibri"/>
                <a:cs typeface="Calibri"/>
              </a:rPr>
              <a:t>kozen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vooraf</a:t>
            </a:r>
            <a:r>
              <a:rPr lang="en-US">
                <a:ea typeface="Calibri"/>
                <a:cs typeface="Calibri"/>
              </a:rPr>
              <a:t> twee </a:t>
            </a:r>
            <a:r>
              <a:rPr lang="en-US" err="1">
                <a:ea typeface="Calibri"/>
                <a:cs typeface="Calibri"/>
              </a:rPr>
              <a:t>sessies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uit</a:t>
            </a:r>
            <a:r>
              <a:rPr lang="en-US">
                <a:ea typeface="Calibri"/>
                <a:cs typeface="Calibri"/>
              </a:rPr>
              <a:t>. Hier </a:t>
            </a:r>
            <a:r>
              <a:rPr lang="en-US" err="1">
                <a:ea typeface="Calibri"/>
                <a:cs typeface="Calibri"/>
              </a:rPr>
              <a:t>vinden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jullie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voor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welke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sessies</a:t>
            </a:r>
            <a:r>
              <a:rPr lang="en-US">
                <a:ea typeface="Calibri"/>
                <a:cs typeface="Calibri"/>
              </a:rPr>
              <a:t> je </a:t>
            </a:r>
            <a:r>
              <a:rPr lang="en-US" err="1">
                <a:ea typeface="Calibri"/>
                <a:cs typeface="Calibri"/>
              </a:rPr>
              <a:t>je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inschreef</a:t>
            </a:r>
            <a:r>
              <a:rPr lang="en-US">
                <a:ea typeface="Calibri"/>
                <a:cs typeface="Calibri"/>
              </a:rPr>
              <a:t>. Vind je </a:t>
            </a:r>
            <a:r>
              <a:rPr lang="en-US" err="1">
                <a:ea typeface="Calibri"/>
                <a:cs typeface="Calibri"/>
              </a:rPr>
              <a:t>je</a:t>
            </a:r>
            <a:r>
              <a:rPr lang="en-US">
                <a:ea typeface="Calibri"/>
                <a:cs typeface="Calibri"/>
              </a:rPr>
              <a:t> naam </a:t>
            </a:r>
            <a:r>
              <a:rPr lang="en-US" err="1">
                <a:ea typeface="Calibri"/>
                <a:cs typeface="Calibri"/>
              </a:rPr>
              <a:t>niet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terug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geen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probleem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kies</a:t>
            </a:r>
            <a:r>
              <a:rPr lang="en-US">
                <a:ea typeface="Calibri"/>
                <a:cs typeface="Calibri"/>
              </a:rPr>
              <a:t> dan </a:t>
            </a:r>
            <a:r>
              <a:rPr lang="en-US" err="1">
                <a:ea typeface="Calibri"/>
                <a:cs typeface="Calibri"/>
              </a:rPr>
              <a:t>een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sessie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uit</a:t>
            </a:r>
            <a:r>
              <a:rPr lang="en-US">
                <a:ea typeface="Calibri"/>
                <a:cs typeface="Calibri"/>
              </a:rPr>
              <a:t>. Weet </a:t>
            </a:r>
            <a:r>
              <a:rPr lang="en-US" err="1">
                <a:ea typeface="Calibri"/>
                <a:cs typeface="Calibri"/>
              </a:rPr>
              <a:t>dat</a:t>
            </a:r>
            <a:r>
              <a:rPr lang="en-US">
                <a:ea typeface="Calibri"/>
                <a:cs typeface="Calibri"/>
              </a:rPr>
              <a:t> we twee rondes </a:t>
            </a:r>
            <a:r>
              <a:rPr lang="en-US" err="1">
                <a:ea typeface="Calibri"/>
                <a:cs typeface="Calibri"/>
              </a:rPr>
              <a:t>organiseren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dus</a:t>
            </a:r>
            <a:r>
              <a:rPr lang="en-US">
                <a:ea typeface="Calibri"/>
                <a:cs typeface="Calibri"/>
              </a:rPr>
              <a:t> je twee </a:t>
            </a:r>
            <a:r>
              <a:rPr lang="en-US" err="1">
                <a:ea typeface="Calibri"/>
                <a:cs typeface="Calibri"/>
              </a:rPr>
              <a:t>sessies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volgen</a:t>
            </a:r>
            <a:r>
              <a:rPr lang="en-US">
                <a:ea typeface="Calibri"/>
                <a:cs typeface="Calibri"/>
              </a:rPr>
              <a:t>. We </a:t>
            </a:r>
            <a:r>
              <a:rPr lang="en-US" err="1">
                <a:ea typeface="Calibri"/>
                <a:cs typeface="Calibri"/>
              </a:rPr>
              <a:t>openen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zometeen</a:t>
            </a:r>
            <a:r>
              <a:rPr lang="en-US">
                <a:ea typeface="Calibri"/>
                <a:cs typeface="Calibri"/>
              </a:rPr>
              <a:t> de </a:t>
            </a:r>
            <a:r>
              <a:rPr lang="en-US" err="1">
                <a:ea typeface="Calibri"/>
                <a:cs typeface="Calibri"/>
              </a:rPr>
              <a:t>ruimtes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waar</a:t>
            </a:r>
            <a:r>
              <a:rPr lang="en-US">
                <a:ea typeface="Calibri"/>
                <a:cs typeface="Calibri"/>
              </a:rPr>
              <a:t> de </a:t>
            </a:r>
            <a:r>
              <a:rPr lang="en-US" err="1">
                <a:ea typeface="Calibri"/>
                <a:cs typeface="Calibri"/>
              </a:rPr>
              <a:t>sessies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stipt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starten</a:t>
            </a:r>
            <a:r>
              <a:rPr lang="en-US">
                <a:ea typeface="Calibri"/>
                <a:cs typeface="Calibri"/>
              </a:rPr>
              <a:t> om 14u30.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69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Hoe </a:t>
            </a:r>
            <a:r>
              <a:rPr lang="en-US" err="1"/>
              <a:t>verplaats</a:t>
            </a:r>
            <a:r>
              <a:rPr lang="en-US"/>
              <a:t> je </a:t>
            </a:r>
            <a:r>
              <a:rPr lang="en-US" err="1"/>
              <a:t>jezelf</a:t>
            </a:r>
            <a:r>
              <a:rPr lang="en-US"/>
              <a:t>, </a:t>
            </a:r>
            <a:r>
              <a:rPr lang="en-US" err="1"/>
              <a:t>bovenaan</a:t>
            </a:r>
            <a:r>
              <a:rPr lang="en-US"/>
              <a:t> de balk </a:t>
            </a:r>
            <a:r>
              <a:rPr lang="en-US" err="1"/>
              <a:t>vind</a:t>
            </a:r>
            <a:r>
              <a:rPr lang="en-US"/>
              <a:t> je de naam van de </a:t>
            </a:r>
            <a:r>
              <a:rPr lang="en-US" err="1"/>
              <a:t>ruimtes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klik</a:t>
            </a:r>
            <a:r>
              <a:rPr lang="en-US"/>
              <a:t> op </a:t>
            </a:r>
            <a:r>
              <a:rPr lang="en-US" err="1"/>
              <a:t>deelnemen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de </a:t>
            </a:r>
            <a:r>
              <a:rPr lang="en-US" err="1"/>
              <a:t>juiste</a:t>
            </a:r>
            <a:r>
              <a:rPr lang="en-US"/>
              <a:t> </a:t>
            </a:r>
            <a:r>
              <a:rPr lang="en-US" err="1"/>
              <a:t>ruimte</a:t>
            </a:r>
            <a:r>
              <a:rPr lang="en-US" err="1">
                <a:ea typeface="Calibri"/>
                <a:cs typeface="Calibri"/>
              </a:rPr>
              <a:t>De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sessie</a:t>
            </a:r>
            <a:r>
              <a:rPr lang="en-US">
                <a:ea typeface="Calibri"/>
                <a:cs typeface="Calibri"/>
              </a:rPr>
              <a:t> start </a:t>
            </a:r>
            <a:r>
              <a:rPr lang="en-US" err="1">
                <a:ea typeface="Calibri"/>
                <a:cs typeface="Calibri"/>
              </a:rPr>
              <a:t>stipt</a:t>
            </a:r>
            <a:r>
              <a:rPr lang="en-US">
                <a:ea typeface="Calibri"/>
                <a:cs typeface="Calibri"/>
              </a:rPr>
              <a:t> om 14u30. </a:t>
            </a:r>
          </a:p>
          <a:p>
            <a:r>
              <a:rPr lang="en-US">
                <a:ea typeface="Calibri"/>
                <a:cs typeface="Calibri"/>
              </a:rPr>
              <a:t>Dit </a:t>
            </a:r>
            <a:r>
              <a:rPr lang="en-US" err="1">
                <a:ea typeface="Calibri"/>
                <a:cs typeface="Calibri"/>
              </a:rPr>
              <a:t>geeft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jullie</a:t>
            </a:r>
            <a:r>
              <a:rPr lang="en-US">
                <a:ea typeface="Calibri"/>
                <a:cs typeface="Calibri"/>
              </a:rPr>
              <a:t> de </a:t>
            </a:r>
            <a:r>
              <a:rPr lang="en-US" err="1">
                <a:ea typeface="Calibri"/>
                <a:cs typeface="Calibri"/>
              </a:rPr>
              <a:t>tijd</a:t>
            </a:r>
            <a:r>
              <a:rPr lang="en-US">
                <a:ea typeface="Calibri"/>
                <a:cs typeface="Calibri"/>
              </a:rPr>
              <a:t> om </a:t>
            </a:r>
            <a:r>
              <a:rPr lang="en-US" err="1">
                <a:ea typeface="Calibri"/>
                <a:cs typeface="Calibri"/>
              </a:rPr>
              <a:t>jullie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verplaatsen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even </a:t>
            </a:r>
            <a:r>
              <a:rPr lang="en-US" err="1">
                <a:ea typeface="Calibri"/>
                <a:cs typeface="Calibri"/>
              </a:rPr>
              <a:t>een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korte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pauze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hebben</a:t>
            </a:r>
            <a:r>
              <a:rPr lang="en-US">
                <a:ea typeface="Calibri"/>
                <a:cs typeface="Calibri"/>
              </a:rPr>
              <a:t>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6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384C0-E7F7-E7F4-D9F6-3DD2DBA48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5583F0-00C4-EA11-0650-09D8E4A42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DCBF17-5950-DD87-A00F-3E60FFBF3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Jullie </a:t>
            </a:r>
            <a:r>
              <a:rPr lang="en-US" err="1">
                <a:ea typeface="Calibri"/>
                <a:cs typeface="Calibri"/>
              </a:rPr>
              <a:t>kozen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vooraf</a:t>
            </a:r>
            <a:r>
              <a:rPr lang="en-US">
                <a:ea typeface="Calibri"/>
                <a:cs typeface="Calibri"/>
              </a:rPr>
              <a:t> twee </a:t>
            </a:r>
            <a:r>
              <a:rPr lang="en-US" err="1">
                <a:ea typeface="Calibri"/>
                <a:cs typeface="Calibri"/>
              </a:rPr>
              <a:t>sessies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uit</a:t>
            </a:r>
            <a:r>
              <a:rPr lang="en-US">
                <a:ea typeface="Calibri"/>
                <a:cs typeface="Calibri"/>
              </a:rPr>
              <a:t>. Hier </a:t>
            </a:r>
            <a:r>
              <a:rPr lang="en-US" err="1">
                <a:ea typeface="Calibri"/>
                <a:cs typeface="Calibri"/>
              </a:rPr>
              <a:t>vinden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jullie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voor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welke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sessies</a:t>
            </a:r>
            <a:r>
              <a:rPr lang="en-US">
                <a:ea typeface="Calibri"/>
                <a:cs typeface="Calibri"/>
              </a:rPr>
              <a:t> je </a:t>
            </a:r>
            <a:r>
              <a:rPr lang="en-US" err="1">
                <a:ea typeface="Calibri"/>
                <a:cs typeface="Calibri"/>
              </a:rPr>
              <a:t>je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inschreef</a:t>
            </a:r>
            <a:r>
              <a:rPr lang="en-US">
                <a:ea typeface="Calibri"/>
                <a:cs typeface="Calibri"/>
              </a:rPr>
              <a:t>. Vind je </a:t>
            </a:r>
            <a:r>
              <a:rPr lang="en-US" err="1">
                <a:ea typeface="Calibri"/>
                <a:cs typeface="Calibri"/>
              </a:rPr>
              <a:t>je</a:t>
            </a:r>
            <a:r>
              <a:rPr lang="en-US">
                <a:ea typeface="Calibri"/>
                <a:cs typeface="Calibri"/>
              </a:rPr>
              <a:t> naam </a:t>
            </a:r>
            <a:r>
              <a:rPr lang="en-US" err="1">
                <a:ea typeface="Calibri"/>
                <a:cs typeface="Calibri"/>
              </a:rPr>
              <a:t>niet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terug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geen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probleem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kies</a:t>
            </a:r>
            <a:r>
              <a:rPr lang="en-US">
                <a:ea typeface="Calibri"/>
                <a:cs typeface="Calibri"/>
              </a:rPr>
              <a:t> dan </a:t>
            </a:r>
            <a:r>
              <a:rPr lang="en-US" err="1">
                <a:ea typeface="Calibri"/>
                <a:cs typeface="Calibri"/>
              </a:rPr>
              <a:t>een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sessie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uit</a:t>
            </a:r>
            <a:r>
              <a:rPr lang="en-US">
                <a:ea typeface="Calibri"/>
                <a:cs typeface="Calibri"/>
              </a:rPr>
              <a:t>. Weet </a:t>
            </a:r>
            <a:r>
              <a:rPr lang="en-US" err="1">
                <a:ea typeface="Calibri"/>
                <a:cs typeface="Calibri"/>
              </a:rPr>
              <a:t>dat</a:t>
            </a:r>
            <a:r>
              <a:rPr lang="en-US">
                <a:ea typeface="Calibri"/>
                <a:cs typeface="Calibri"/>
              </a:rPr>
              <a:t> we twee rondes </a:t>
            </a:r>
            <a:r>
              <a:rPr lang="en-US" err="1">
                <a:ea typeface="Calibri"/>
                <a:cs typeface="Calibri"/>
              </a:rPr>
              <a:t>organiseren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dus</a:t>
            </a:r>
            <a:r>
              <a:rPr lang="en-US">
                <a:ea typeface="Calibri"/>
                <a:cs typeface="Calibri"/>
              </a:rPr>
              <a:t> je twee </a:t>
            </a:r>
            <a:r>
              <a:rPr lang="en-US" err="1">
                <a:ea typeface="Calibri"/>
                <a:cs typeface="Calibri"/>
              </a:rPr>
              <a:t>sessies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volgen</a:t>
            </a:r>
            <a:r>
              <a:rPr lang="en-US">
                <a:ea typeface="Calibri"/>
                <a:cs typeface="Calibri"/>
              </a:rPr>
              <a:t>. We </a:t>
            </a:r>
            <a:r>
              <a:rPr lang="en-US" err="1">
                <a:ea typeface="Calibri"/>
                <a:cs typeface="Calibri"/>
              </a:rPr>
              <a:t>openen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zometeen</a:t>
            </a:r>
            <a:r>
              <a:rPr lang="en-US">
                <a:ea typeface="Calibri"/>
                <a:cs typeface="Calibri"/>
              </a:rPr>
              <a:t> de </a:t>
            </a:r>
            <a:r>
              <a:rPr lang="en-US" err="1">
                <a:ea typeface="Calibri"/>
                <a:cs typeface="Calibri"/>
              </a:rPr>
              <a:t>ruimtes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waar</a:t>
            </a:r>
            <a:r>
              <a:rPr lang="en-US">
                <a:ea typeface="Calibri"/>
                <a:cs typeface="Calibri"/>
              </a:rPr>
              <a:t> de </a:t>
            </a:r>
            <a:r>
              <a:rPr lang="en-US" err="1">
                <a:ea typeface="Calibri"/>
                <a:cs typeface="Calibri"/>
              </a:rPr>
              <a:t>sessies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stipt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starten</a:t>
            </a:r>
            <a:r>
              <a:rPr lang="en-US">
                <a:ea typeface="Calibri"/>
                <a:cs typeface="Calibri"/>
              </a:rPr>
              <a:t> om 14u30.</a:t>
            </a:r>
          </a:p>
          <a:p>
            <a:r>
              <a:rPr lang="en-US">
                <a:ea typeface="Calibri"/>
                <a:cs typeface="Calibri"/>
              </a:rPr>
              <a:t>Hoe </a:t>
            </a:r>
            <a:r>
              <a:rPr lang="en-US" err="1">
                <a:ea typeface="Calibri"/>
                <a:cs typeface="Calibri"/>
              </a:rPr>
              <a:t>verplaats</a:t>
            </a:r>
            <a:r>
              <a:rPr lang="en-US">
                <a:ea typeface="Calibri"/>
                <a:cs typeface="Calibri"/>
              </a:rPr>
              <a:t> je </a:t>
            </a:r>
            <a:r>
              <a:rPr lang="en-US" err="1">
                <a:ea typeface="Calibri"/>
                <a:cs typeface="Calibri"/>
              </a:rPr>
              <a:t>jezelf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bovenaan</a:t>
            </a:r>
            <a:r>
              <a:rPr lang="en-US">
                <a:ea typeface="Calibri"/>
                <a:cs typeface="Calibri"/>
              </a:rPr>
              <a:t> de balk </a:t>
            </a:r>
            <a:r>
              <a:rPr lang="en-US" err="1">
                <a:ea typeface="Calibri"/>
                <a:cs typeface="Calibri"/>
              </a:rPr>
              <a:t>vind</a:t>
            </a:r>
            <a:r>
              <a:rPr lang="en-US">
                <a:ea typeface="Calibri"/>
                <a:cs typeface="Calibri"/>
              </a:rPr>
              <a:t> je de naam van de </a:t>
            </a:r>
            <a:r>
              <a:rPr lang="en-US" err="1">
                <a:ea typeface="Calibri"/>
                <a:cs typeface="Calibri"/>
              </a:rPr>
              <a:t>ruimtes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klik</a:t>
            </a:r>
            <a:r>
              <a:rPr lang="en-US">
                <a:ea typeface="Calibri"/>
                <a:cs typeface="Calibri"/>
              </a:rPr>
              <a:t> op </a:t>
            </a:r>
            <a:r>
              <a:rPr lang="en-US" err="1">
                <a:ea typeface="Calibri"/>
                <a:cs typeface="Calibri"/>
              </a:rPr>
              <a:t>deelnemen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de </a:t>
            </a:r>
            <a:r>
              <a:rPr lang="en-US" err="1">
                <a:ea typeface="Calibri"/>
                <a:cs typeface="Calibri"/>
              </a:rPr>
              <a:t>juiste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ruimte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FA6B4-2F79-A0B3-E581-8D3B0E604A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75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Sofie We </a:t>
            </a:r>
            <a:r>
              <a:rPr lang="en-US" err="1">
                <a:ea typeface="Calibri"/>
                <a:cs typeface="Calibri"/>
              </a:rPr>
              <a:t>hopen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dat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jullie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veel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inspiratie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hebben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opgedaan</a:t>
            </a:r>
            <a:r>
              <a:rPr lang="en-US">
                <a:ea typeface="Calibri"/>
                <a:cs typeface="Calibri"/>
              </a:rPr>
              <a:t>. 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En dan </a:t>
            </a:r>
            <a:r>
              <a:rPr lang="en-US" err="1">
                <a:ea typeface="Calibri"/>
                <a:cs typeface="Calibri"/>
              </a:rPr>
              <a:t>blikt</a:t>
            </a:r>
            <a:r>
              <a:rPr lang="en-US">
                <a:ea typeface="Calibri"/>
                <a:cs typeface="Calibri"/>
              </a:rPr>
              <a:t> Alexander nu </a:t>
            </a:r>
            <a:r>
              <a:rPr lang="en-US" err="1">
                <a:ea typeface="Calibri"/>
                <a:cs typeface="Calibri"/>
              </a:rPr>
              <a:t>verder</a:t>
            </a:r>
            <a:r>
              <a:rPr lang="en-US">
                <a:ea typeface="Calibri"/>
                <a:cs typeface="Calibri"/>
              </a:rPr>
              <a:t> op het </a:t>
            </a:r>
            <a:r>
              <a:rPr lang="en-US" err="1">
                <a:ea typeface="Calibri"/>
                <a:cs typeface="Calibri"/>
              </a:rPr>
              <a:t>laatste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projectjaar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wat er </a:t>
            </a:r>
            <a:r>
              <a:rPr lang="en-US" err="1">
                <a:ea typeface="Calibri"/>
                <a:cs typeface="Calibri"/>
              </a:rPr>
              <a:t>hierin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zeker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nog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aan</a:t>
            </a:r>
            <a:r>
              <a:rPr lang="en-US">
                <a:ea typeface="Calibri"/>
                <a:cs typeface="Calibri"/>
              </a:rPr>
              <a:t> bod </a:t>
            </a:r>
            <a:r>
              <a:rPr lang="en-US" err="1">
                <a:ea typeface="Calibri"/>
                <a:cs typeface="Calibri"/>
              </a:rPr>
              <a:t>komt</a:t>
            </a:r>
            <a:r>
              <a:rPr lang="en-US">
                <a:ea typeface="Calibri"/>
                <a:cs typeface="Calibri"/>
              </a:rPr>
              <a:t>. En wat </a:t>
            </a:r>
            <a:r>
              <a:rPr lang="en-US" err="1">
                <a:ea typeface="Calibri"/>
                <a:cs typeface="Calibri"/>
              </a:rPr>
              <a:t>jullie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kunnen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verwachten</a:t>
            </a:r>
            <a:r>
              <a:rPr lang="en-US">
                <a:ea typeface="Calibri"/>
                <a:cs typeface="Calibri"/>
              </a:rPr>
              <a:t>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57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5000"/>
              </a:lnSpc>
            </a:pP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Nog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enkele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praktische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mededelingen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: </a:t>
            </a:r>
            <a:endParaRPr lang="en-US">
              <a:solidFill>
                <a:schemeClr val="accent1">
                  <a:lumMod val="49000"/>
                </a:schemeClr>
              </a:solidFill>
              <a:ea typeface="Calibri"/>
              <a:cs typeface="Calibri"/>
            </a:endParaRPr>
          </a:p>
          <a:p>
            <a:pPr marL="171450" indent="-171450">
              <a:lnSpc>
                <a:spcPct val="105000"/>
              </a:lnSpc>
              <a:buFont typeface="Arial"/>
              <a:buChar char="•"/>
            </a:pP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 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zet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je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vragen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of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heb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je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problemen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gebruik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  chat  </a:t>
            </a:r>
            <a:endParaRPr lang="en-US">
              <a:solidFill>
                <a:schemeClr val="accent1">
                  <a:lumMod val="49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05000"/>
              </a:lnSpc>
              <a:buFont typeface="Arial"/>
              <a:buChar char="•"/>
            </a:pP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Zet je Micro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uit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tenzij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in de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inspiratiesessies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waar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er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wel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in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interactie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wordt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gegaan</a:t>
            </a:r>
            <a:endParaRPr lang="en-US" err="1">
              <a:solidFill>
                <a:schemeClr val="accent1">
                  <a:lumMod val="49000"/>
                </a:schemeClr>
              </a:solidFill>
              <a:ea typeface="Calibri"/>
              <a:cs typeface="Calibri"/>
            </a:endParaRPr>
          </a:p>
          <a:p>
            <a:pPr marL="342900" indent="-342900">
              <a:lnSpc>
                <a:spcPct val="105000"/>
              </a:lnSpc>
              <a:buFont typeface="Arial"/>
              <a:buChar char="•"/>
            </a:pP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We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maken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een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Opname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van de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sessie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voor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intern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gebruik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en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wordt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niet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verspreid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, eigen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doeleinden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</a:t>
            </a:r>
            <a:endParaRPr lang="en-US">
              <a:solidFill>
                <a:schemeClr val="accent1">
                  <a:lumMod val="49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05000"/>
              </a:lnSpc>
              <a:buFont typeface="Arial"/>
              <a:buChar char="•"/>
            </a:pP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Problemen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contacteer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–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gsm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nummer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Wim </a:t>
            </a:r>
            <a:r>
              <a:rPr lang="nl-NL">
                <a:solidFill>
                  <a:schemeClr val="accent1">
                    <a:lumMod val="49000"/>
                  </a:schemeClr>
                </a:solidFill>
              </a:rPr>
              <a:t>0498640876</a:t>
            </a:r>
            <a:endParaRPr lang="en-US">
              <a:solidFill>
                <a:schemeClr val="accent1">
                  <a:lumMod val="49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05000"/>
              </a:lnSpc>
              <a:buFont typeface="Arial"/>
              <a:buChar char="•"/>
            </a:pP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Smartphone in de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buurt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, want </a:t>
            </a:r>
            <a:r>
              <a:rPr lang="en-US" err="1">
                <a:solidFill>
                  <a:schemeClr val="accent1">
                    <a:lumMod val="49000"/>
                  </a:schemeClr>
                </a:solidFill>
              </a:rPr>
              <a:t>werken</a:t>
            </a:r>
            <a:r>
              <a:rPr lang="en-US">
                <a:solidFill>
                  <a:schemeClr val="accent1">
                    <a:lumMod val="49000"/>
                  </a:schemeClr>
                </a:solidFill>
              </a:rPr>
              <a:t> met polls</a:t>
            </a:r>
            <a:endParaRPr lang="en-US">
              <a:solidFill>
                <a:schemeClr val="accent1">
                  <a:lumMod val="49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444444"/>
              </a:solidFill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05000"/>
              </a:lnSpc>
              <a:buFont typeface="Arial"/>
              <a:buChar char="•"/>
            </a:pPr>
            <a:endParaRPr lang="en-US">
              <a:solidFill>
                <a:srgbClr val="003399"/>
              </a:solidFill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4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Interprofessioneel</a:t>
            </a:r>
            <a:r>
              <a:rPr lang="en-US" b="1"/>
              <a:t> </a:t>
            </a:r>
            <a:r>
              <a:rPr lang="en-US" b="1" err="1"/>
              <a:t>simulatieleren</a:t>
            </a:r>
            <a:r>
              <a:rPr lang="en-US" b="1"/>
              <a:t> :</a:t>
            </a:r>
          </a:p>
          <a:p>
            <a:r>
              <a:rPr lang="en-US"/>
              <a:t>We </a:t>
            </a:r>
            <a:r>
              <a:rPr lang="en-US" err="1"/>
              <a:t>bieden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online training </a:t>
            </a:r>
            <a:r>
              <a:rPr lang="en-US" err="1"/>
              <a:t>aan</a:t>
            </a:r>
            <a:r>
              <a:rPr lang="en-US"/>
              <a:t>,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on-campus training: </a:t>
            </a:r>
            <a:r>
              <a:rPr lang="en-US" err="1"/>
              <a:t>inhoudelijk</a:t>
            </a:r>
            <a:r>
              <a:rPr lang="en-US"/>
              <a:t> </a:t>
            </a:r>
            <a:r>
              <a:rPr lang="en-US" err="1"/>
              <a:t>gelijk</a:t>
            </a:r>
            <a:r>
              <a:rPr lang="en-US"/>
              <a:t>, on campus is het </a:t>
            </a:r>
            <a:r>
              <a:rPr lang="en-US" err="1"/>
              <a:t>wel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stuk</a:t>
            </a:r>
            <a:r>
              <a:rPr lang="en-US"/>
              <a:t> </a:t>
            </a:r>
            <a:r>
              <a:rPr lang="en-US" err="1"/>
              <a:t>praktischer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kunnen</a:t>
            </a:r>
            <a:r>
              <a:rPr lang="en-US"/>
              <a:t> </a:t>
            </a:r>
            <a:r>
              <a:rPr lang="en-US" err="1"/>
              <a:t>deelnemers</a:t>
            </a:r>
            <a:r>
              <a:rPr lang="en-US"/>
              <a:t> </a:t>
            </a:r>
            <a:r>
              <a:rPr lang="en-US" err="1"/>
              <a:t>proeven</a:t>
            </a:r>
            <a:r>
              <a:rPr lang="en-US"/>
              <a:t> van </a:t>
            </a:r>
            <a:r>
              <a:rPr lang="en-US" err="1"/>
              <a:t>interprofessioneel</a:t>
            </a:r>
            <a:r>
              <a:rPr lang="en-US"/>
              <a:t> </a:t>
            </a:r>
            <a:r>
              <a:rPr lang="en-US" err="1"/>
              <a:t>simulatie-onderwijs</a:t>
            </a:r>
            <a:r>
              <a:rPr lang="en-US"/>
              <a:t>. Zou </a:t>
            </a:r>
            <a:r>
              <a:rPr lang="en-US" err="1"/>
              <a:t>ik</a:t>
            </a:r>
            <a:r>
              <a:rPr lang="en-US"/>
              <a:t> al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inschrijvingslink</a:t>
            </a:r>
            <a:r>
              <a:rPr lang="en-US"/>
              <a:t> </a:t>
            </a:r>
            <a:r>
              <a:rPr lang="en-US" err="1"/>
              <a:t>moeten</a:t>
            </a:r>
            <a:r>
              <a:rPr lang="en-US"/>
              <a:t> </a:t>
            </a:r>
            <a:r>
              <a:rPr lang="en-US" err="1"/>
              <a:t>voorzien</a:t>
            </a:r>
            <a:r>
              <a:rPr lang="en-US"/>
              <a:t>, of </a:t>
            </a:r>
            <a:r>
              <a:rPr lang="en-US" err="1"/>
              <a:t>aanmelden</a:t>
            </a:r>
            <a:r>
              <a:rPr lang="en-US"/>
              <a:t> om later </a:t>
            </a:r>
            <a:r>
              <a:rPr lang="en-US" err="1"/>
              <a:t>meer</a:t>
            </a:r>
            <a:r>
              <a:rPr lang="en-US"/>
              <a:t> </a:t>
            </a:r>
            <a:r>
              <a:rPr lang="en-US" err="1"/>
              <a:t>informatie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krijgen</a:t>
            </a:r>
            <a:r>
              <a:rPr lang="en-US"/>
              <a:t>? </a:t>
            </a:r>
          </a:p>
          <a:p>
            <a:r>
              <a:rPr lang="en-US"/>
              <a:t> </a:t>
            </a:r>
          </a:p>
          <a:p>
            <a:r>
              <a:rPr lang="en-US"/>
              <a:t>De TTT 'hoe organiseer je interprofessioneel simulatie-onderwijs'? 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maandag 2 februari 2026: online training: van 12u tot 14u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dinsdag 10 februari 2026: on campus training in VIVES Campus Roeselare, Wilgenstraat 32: van 13u30 tot 16u30. Naast de theoretische vorming, beleef je interprofessioneel simulatie-onderwijs! 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09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Veel dank </a:t>
            </a:r>
            <a:r>
              <a:rPr lang="en-US" err="1">
                <a:ea typeface="Calibri"/>
                <a:cs typeface="Calibri"/>
              </a:rPr>
              <a:t>aan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jullie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deelnemers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de </a:t>
            </a:r>
            <a:r>
              <a:rPr lang="en-US" err="1">
                <a:ea typeface="Calibri"/>
                <a:cs typeface="Calibri"/>
              </a:rPr>
              <a:t>talrijke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opkomst</a:t>
            </a:r>
            <a:r>
              <a:rPr lang="en-US">
                <a:ea typeface="Calibri"/>
                <a:cs typeface="Calibri"/>
              </a:rPr>
              <a:t>. </a:t>
            </a:r>
          </a:p>
          <a:p>
            <a:r>
              <a:rPr lang="en-US" err="1">
                <a:ea typeface="Calibri"/>
                <a:cs typeface="Calibri"/>
              </a:rPr>
              <a:t>Praktische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zaken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opvolging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warme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oproep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voor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invullen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evaluatie</a:t>
            </a:r>
          </a:p>
          <a:p>
            <a:r>
              <a:rPr lang="en-US">
                <a:ea typeface="Calibri"/>
                <a:cs typeface="Calibri"/>
              </a:rPr>
              <a:t>Dank </a:t>
            </a:r>
            <a:r>
              <a:rPr lang="en-US" err="1">
                <a:ea typeface="Calibri"/>
                <a:cs typeface="Calibri"/>
              </a:rPr>
              <a:t>aan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projectpartners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alle </a:t>
            </a:r>
            <a:r>
              <a:rPr lang="en-US" err="1">
                <a:ea typeface="Calibri"/>
                <a:cs typeface="Calibri"/>
              </a:rPr>
              <a:t>sprekers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4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6343D-E4C7-CA0F-5F3B-CD733EFD4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87C098-7C7D-BDCE-3691-A22FC48AB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868C06-996C-590D-F325-F7CAA59750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Jullie </a:t>
            </a:r>
            <a:r>
              <a:rPr lang="en-US" err="1"/>
              <a:t>kregen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zagen</a:t>
            </a:r>
            <a:r>
              <a:rPr lang="en-US"/>
              <a:t> het </a:t>
            </a:r>
            <a:r>
              <a:rPr lang="en-US" err="1"/>
              <a:t>programma</a:t>
            </a:r>
            <a:r>
              <a:rPr lang="en-US"/>
              <a:t> al </a:t>
            </a:r>
            <a:r>
              <a:rPr lang="en-US" err="1"/>
              <a:t>vooraf</a:t>
            </a:r>
            <a:r>
              <a:rPr lang="en-US"/>
              <a:t>, 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overloop</a:t>
            </a:r>
            <a:r>
              <a:rPr lang="en-US"/>
              <a:t> het </a:t>
            </a:r>
            <a:r>
              <a:rPr lang="en-US" err="1"/>
              <a:t>nog</a:t>
            </a:r>
            <a:r>
              <a:rPr lang="en-US"/>
              <a:t> even </a:t>
            </a:r>
            <a:r>
              <a:rPr lang="en-US" err="1"/>
              <a:t>kort</a:t>
            </a:r>
            <a:endParaRPr lang="en-US" err="1">
              <a:solidFill>
                <a:srgbClr val="000000"/>
              </a:solidFill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We </a:t>
            </a:r>
            <a:r>
              <a:rPr lang="en-US" err="1"/>
              <a:t>voorzien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korte</a:t>
            </a:r>
            <a:r>
              <a:rPr lang="en-US"/>
              <a:t> </a:t>
            </a:r>
            <a:r>
              <a:rPr lang="en-US" err="1"/>
              <a:t>pauze</a:t>
            </a:r>
            <a:r>
              <a:rPr lang="en-US"/>
              <a:t> </a:t>
            </a:r>
            <a:r>
              <a:rPr lang="en-US" err="1"/>
              <a:t>tussen</a:t>
            </a:r>
            <a:r>
              <a:rPr lang="en-US"/>
              <a:t> de </a:t>
            </a:r>
            <a:r>
              <a:rPr lang="en-US" err="1"/>
              <a:t>inspiratiesessies</a:t>
            </a:r>
            <a:r>
              <a:rPr lang="en-US"/>
              <a:t>, </a:t>
            </a:r>
            <a:r>
              <a:rPr lang="en-US" err="1"/>
              <a:t>zodat</a:t>
            </a:r>
            <a:r>
              <a:rPr lang="en-US"/>
              <a:t> </a:t>
            </a:r>
            <a:r>
              <a:rPr lang="en-US" err="1"/>
              <a:t>jullie</a:t>
            </a:r>
            <a:r>
              <a:rPr lang="en-US"/>
              <a:t> </a:t>
            </a:r>
            <a:r>
              <a:rPr lang="en-US" err="1"/>
              <a:t>tijd</a:t>
            </a:r>
            <a:r>
              <a:rPr lang="en-US"/>
              <a:t> </a:t>
            </a:r>
            <a:r>
              <a:rPr lang="en-US" err="1"/>
              <a:t>hebben</a:t>
            </a:r>
            <a:r>
              <a:rPr lang="en-US"/>
              <a:t> om </a:t>
            </a:r>
            <a:r>
              <a:rPr lang="en-US" err="1"/>
              <a:t>jullie</a:t>
            </a:r>
            <a:r>
              <a:rPr lang="en-US"/>
              <a:t> </a:t>
            </a:r>
            <a:r>
              <a:rPr lang="en-US" err="1"/>
              <a:t>digitaal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verplaatsen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sanitaire stop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A76DC-8E17-1C5E-ED30-2B9541E84A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2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Sofie : En dan </a:t>
            </a:r>
            <a:r>
              <a:rPr lang="en-US" err="1">
                <a:ea typeface="Calibri"/>
                <a:cs typeface="Calibri"/>
              </a:rPr>
              <a:t>gaan</a:t>
            </a:r>
            <a:r>
              <a:rPr lang="en-US">
                <a:ea typeface="Calibri"/>
                <a:cs typeface="Calibri"/>
              </a:rPr>
              <a:t> van </a:t>
            </a:r>
            <a:r>
              <a:rPr lang="en-US" err="1">
                <a:ea typeface="Calibri"/>
                <a:cs typeface="Calibri"/>
              </a:rPr>
              <a:t>van</a:t>
            </a:r>
            <a:r>
              <a:rPr lang="en-US">
                <a:ea typeface="Calibri"/>
                <a:cs typeface="Calibri"/>
              </a:rPr>
              <a:t> start met </a:t>
            </a:r>
            <a:r>
              <a:rPr lang="en-US" err="1">
                <a:ea typeface="Calibri"/>
                <a:cs typeface="Calibri"/>
              </a:rPr>
              <a:t>een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toelichting</a:t>
            </a:r>
            <a:r>
              <a:rPr lang="en-US">
                <a:ea typeface="Calibri"/>
                <a:cs typeface="Calibri"/>
              </a:rPr>
              <a:t> van het project, </a:t>
            </a:r>
            <a:r>
              <a:rPr lang="en-US" err="1">
                <a:ea typeface="Calibri"/>
                <a:cs typeface="Calibri"/>
              </a:rPr>
              <a:t>waarom</a:t>
            </a:r>
            <a:r>
              <a:rPr lang="en-US">
                <a:ea typeface="Calibri"/>
                <a:cs typeface="Calibri"/>
              </a:rPr>
              <a:t> is </a:t>
            </a:r>
            <a:r>
              <a:rPr lang="en-US" err="1">
                <a:ea typeface="Calibri"/>
                <a:cs typeface="Calibri"/>
              </a:rPr>
              <a:t>dit</a:t>
            </a:r>
            <a:r>
              <a:rPr lang="en-US">
                <a:ea typeface="Calibri"/>
                <a:cs typeface="Calibri"/>
              </a:rPr>
              <a:t> project </a:t>
            </a:r>
            <a:r>
              <a:rPr lang="en-US" err="1">
                <a:ea typeface="Calibri"/>
                <a:cs typeface="Calibri"/>
              </a:rPr>
              <a:t>gestart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waarom</a:t>
            </a:r>
            <a:r>
              <a:rPr lang="en-US">
                <a:ea typeface="Calibri"/>
                <a:cs typeface="Calibri"/>
              </a:rPr>
              <a:t> in </a:t>
            </a:r>
            <a:r>
              <a:rPr lang="en-US" err="1">
                <a:ea typeface="Calibri"/>
                <a:cs typeface="Calibri"/>
              </a:rPr>
              <a:t>dit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partnerconsortium</a:t>
            </a:r>
            <a:r>
              <a:rPr lang="en-US">
                <a:ea typeface="Calibri"/>
                <a:cs typeface="Calibri"/>
              </a:rPr>
              <a:t>, wat </a:t>
            </a:r>
            <a:r>
              <a:rPr lang="en-US" err="1">
                <a:ea typeface="Calibri"/>
                <a:cs typeface="Calibri"/>
              </a:rPr>
              <a:t>beogen</a:t>
            </a:r>
            <a:r>
              <a:rPr lang="en-US">
                <a:ea typeface="Calibri"/>
                <a:cs typeface="Calibri"/>
              </a:rPr>
              <a:t> we in </a:t>
            </a:r>
            <a:r>
              <a:rPr lang="en-US" err="1">
                <a:ea typeface="Calibri"/>
                <a:cs typeface="Calibri"/>
              </a:rPr>
              <a:t>dit</a:t>
            </a:r>
            <a:r>
              <a:rPr lang="en-US">
                <a:ea typeface="Calibri"/>
                <a:cs typeface="Calibri"/>
              </a:rPr>
              <a:t> project, </a:t>
            </a:r>
            <a:r>
              <a:rPr lang="en-US" err="1">
                <a:ea typeface="Calibri"/>
                <a:cs typeface="Calibri"/>
              </a:rPr>
              <a:t>welke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visie</a:t>
            </a:r>
            <a:r>
              <a:rPr lang="en-US">
                <a:ea typeface="Calibri"/>
                <a:cs typeface="Calibri"/>
              </a:rPr>
              <a:t> op </a:t>
            </a:r>
            <a:r>
              <a:rPr lang="en-US" err="1">
                <a:ea typeface="Calibri"/>
                <a:cs typeface="Calibri"/>
              </a:rPr>
              <a:t>simulatieleren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wegwijzer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hierrond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werd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ontwikkeld</a:t>
            </a:r>
            <a:r>
              <a:rPr lang="en-US">
                <a:ea typeface="Calibri"/>
                <a:cs typeface="Calibri"/>
              </a:rPr>
              <a:t> in </a:t>
            </a:r>
            <a:r>
              <a:rPr lang="en-US" err="1">
                <a:ea typeface="Calibri"/>
                <a:cs typeface="Calibri"/>
              </a:rPr>
              <a:t>dit</a:t>
            </a:r>
            <a:r>
              <a:rPr lang="en-US">
                <a:ea typeface="Calibri"/>
                <a:cs typeface="Calibri"/>
              </a:rPr>
              <a:t> project. </a:t>
            </a:r>
            <a:r>
              <a:rPr lang="en-US" err="1">
                <a:ea typeface="Calibri"/>
                <a:cs typeface="Calibri"/>
              </a:rPr>
              <a:t>Deze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toelichting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wordt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gegeven</a:t>
            </a:r>
            <a:r>
              <a:rPr lang="en-US">
                <a:ea typeface="Calibri"/>
                <a:cs typeface="Calibri"/>
              </a:rPr>
              <a:t> door </a:t>
            </a:r>
            <a:r>
              <a:rPr lang="en-US" err="1">
                <a:ea typeface="Calibri"/>
                <a:cs typeface="Calibri"/>
              </a:rPr>
              <a:t>mijn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collega</a:t>
            </a:r>
            <a:r>
              <a:rPr lang="en-US">
                <a:ea typeface="Calibri"/>
                <a:cs typeface="Calibri"/>
              </a:rPr>
              <a:t> Alexander Van Leuven, </a:t>
            </a:r>
            <a:r>
              <a:rPr lang="en-US" err="1">
                <a:ea typeface="Calibri"/>
                <a:cs typeface="Calibri"/>
              </a:rPr>
              <a:t>projectcoördinator</a:t>
            </a:r>
            <a:r>
              <a:rPr lang="en-US">
                <a:ea typeface="Calibri"/>
                <a:cs typeface="Calibri"/>
              </a:rPr>
              <a:t> van het </a:t>
            </a:r>
            <a:r>
              <a:rPr lang="en-US" err="1">
                <a:ea typeface="Calibri"/>
                <a:cs typeface="Calibri"/>
              </a:rPr>
              <a:t>StimulanZ</a:t>
            </a:r>
            <a:r>
              <a:rPr lang="en-US">
                <a:ea typeface="Calibri"/>
                <a:cs typeface="Calibri"/>
              </a:rPr>
              <a:t> project.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1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@Filip, @Hanne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6656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@Filip, @Hanne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5211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/>
              <a:t>M</a:t>
            </a:r>
            <a:r>
              <a:rPr lang="en-BE"/>
              <a:t>eer dan solidatiteit alleen nodig</a:t>
            </a:r>
          </a:p>
          <a:p>
            <a:pPr marL="171450" indent="-171450">
              <a:buFontTx/>
              <a:buChar char="-"/>
            </a:pPr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89856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K</a:t>
            </a:r>
            <a:r>
              <a:rPr lang="en-BE"/>
              <a:t>an in werkcontect natuurlijk 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81545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tIs participatief &gt; Doe mee!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A0153-C01F-4C71-B83A-0340D741A7F5}" type="slidenum">
              <a:rPr lang="en-BE" smtClean="0"/>
              <a:t>11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40053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12.svg"/><Relationship Id="rId5" Type="http://schemas.openxmlformats.org/officeDocument/2006/relationships/image" Target="../media/image8.sv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sv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4.svg"/><Relationship Id="rId5" Type="http://schemas.openxmlformats.org/officeDocument/2006/relationships/image" Target="../media/image10.svg"/><Relationship Id="rId10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sv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4.svg"/><Relationship Id="rId5" Type="http://schemas.openxmlformats.org/officeDocument/2006/relationships/image" Target="../media/image10.svg"/><Relationship Id="rId10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12.svg"/><Relationship Id="rId5" Type="http://schemas.openxmlformats.org/officeDocument/2006/relationships/image" Target="../media/image21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sv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12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4.svg"/><Relationship Id="rId5" Type="http://schemas.openxmlformats.org/officeDocument/2006/relationships/image" Target="../media/image2.sv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47AF0833-4421-4090-AF20-7BA6183F9B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04901" y="1891611"/>
            <a:ext cx="2196000" cy="2912657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3600FFE1-02E7-40C6-96E1-7A930193AC57}"/>
              </a:ext>
            </a:extLst>
          </p:cNvPr>
          <p:cNvSpPr/>
          <p:nvPr userDrawn="1"/>
        </p:nvSpPr>
        <p:spPr>
          <a:xfrm>
            <a:off x="-2" y="1891612"/>
            <a:ext cx="7830000" cy="496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2A992D2-FF9F-4E6E-9586-51175D4388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088" y="715327"/>
            <a:ext cx="4860496" cy="637200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AB58D1DC-D1C2-41C0-BB92-3C7EF8FFD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840736"/>
            <a:ext cx="6174925" cy="24027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7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8B0C9B2-D7D9-41C4-8DEF-D988F3AF1E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58723" y="5243511"/>
            <a:ext cx="3402159" cy="32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7BE143E-5DE7-4C8F-B71D-BCF47EC44AB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10101" y="3402902"/>
            <a:ext cx="2181600" cy="276294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338C77A-A86E-410A-B98F-B0ED9A9FBC0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29997" y="1891611"/>
            <a:ext cx="2181001" cy="2181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FCB940D-474D-480E-A5D4-CE289A69CF2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28053" y="4086965"/>
            <a:ext cx="2181600" cy="2785546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22E58A2E-A84F-42A2-9B27-ADFAE6691B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24001" y="2617216"/>
            <a:ext cx="586140" cy="6120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9235A2E8-513D-49E1-8C3A-ACA28451A68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0829766" y="2505756"/>
            <a:ext cx="676800" cy="6768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D9330171-7695-49BC-B32B-47D7BB30290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625906" y="5201463"/>
            <a:ext cx="586800" cy="5868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1CE5E570-2714-4708-8005-8E1CD5507E6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0508036" y="4419406"/>
            <a:ext cx="651650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1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29EC57-3435-4B1E-B753-B330A3FF6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224000"/>
            <a:ext cx="7002462" cy="1080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08B1757-B371-4F81-8545-04B7FB6C4E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089" y="2456884"/>
            <a:ext cx="7002462" cy="358927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176AB28-DB13-4C18-955F-F8DA1B11643A}"/>
              </a:ext>
            </a:extLst>
          </p:cNvPr>
          <p:cNvSpPr/>
          <p:nvPr userDrawn="1"/>
        </p:nvSpPr>
        <p:spPr>
          <a:xfrm>
            <a:off x="827088" y="0"/>
            <a:ext cx="1368000" cy="825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A48D99B-AD38-4F6F-A715-B998B1FF8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3240" y="6156335"/>
            <a:ext cx="2520000" cy="33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9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+ donker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6DF01B4B-453F-434D-92C8-43B85A638C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29550" y="0"/>
            <a:ext cx="436245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29EC57-3435-4B1E-B753-B330A3FF6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224000"/>
            <a:ext cx="6175372" cy="1080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08B1757-B371-4F81-8545-04B7FB6C4E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089" y="2456884"/>
            <a:ext cx="6175372" cy="358927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176AB28-DB13-4C18-955F-F8DA1B11643A}"/>
              </a:ext>
            </a:extLst>
          </p:cNvPr>
          <p:cNvSpPr/>
          <p:nvPr userDrawn="1"/>
        </p:nvSpPr>
        <p:spPr>
          <a:xfrm>
            <a:off x="827088" y="0"/>
            <a:ext cx="1368000" cy="825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A48D99B-AD38-4F6F-A715-B998B1FF8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283240" y="6156335"/>
            <a:ext cx="2520000" cy="33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35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+ lich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6DF01B4B-453F-434D-92C8-43B85A638C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29550" y="0"/>
            <a:ext cx="436245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29EC57-3435-4B1E-B753-B330A3FF6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224000"/>
            <a:ext cx="6175372" cy="1080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08B1757-B371-4F81-8545-04B7FB6C4E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089" y="2456884"/>
            <a:ext cx="6175372" cy="358927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176AB28-DB13-4C18-955F-F8DA1B11643A}"/>
              </a:ext>
            </a:extLst>
          </p:cNvPr>
          <p:cNvSpPr/>
          <p:nvPr userDrawn="1"/>
        </p:nvSpPr>
        <p:spPr>
          <a:xfrm>
            <a:off x="827088" y="0"/>
            <a:ext cx="1368000" cy="825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A48D99B-AD38-4F6F-A715-B998B1FF8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283243" y="6156335"/>
            <a:ext cx="2519993" cy="33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72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D0662C-47FA-4633-3D19-F4D31CF68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90A0953-0FD0-ECD7-7088-F4F4836F4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2A95A9-BDC5-C574-387F-F4700CF98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6E1D-403D-6948-9C1E-AE02B499B9D8}" type="datetimeFigureOut">
              <a:rPr lang="nl-BE" smtClean="0"/>
              <a:t>17/06/2025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5C8DEA2-AFED-232E-BF7F-9C2E8C9D9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E3289B-CB01-6278-C9A7-91485D88F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960F8-D60C-6B46-B5C9-C2D60AA0E44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5769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6/17/2025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4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_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377228-2331-4F72-9C13-3E989C942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654" y="648000"/>
            <a:ext cx="3371585" cy="4320000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defRPr sz="37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4C7B753-95C1-411C-A354-FD3BAED44955}"/>
              </a:ext>
            </a:extLst>
          </p:cNvPr>
          <p:cNvSpPr/>
          <p:nvPr userDrawn="1"/>
        </p:nvSpPr>
        <p:spPr>
          <a:xfrm>
            <a:off x="-2" y="0"/>
            <a:ext cx="7830000" cy="496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A05F7DD-5673-4994-A883-2EB18D025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9286" y="3652520"/>
            <a:ext cx="2217981" cy="2124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0ECBF00-A79E-4F79-BE96-CFB1CA18A3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3240" y="6156335"/>
            <a:ext cx="2520000" cy="33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43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3ACFF356-8C94-403D-975F-66B79A4431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29550" cy="496728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377228-2331-4F72-9C13-3E989C942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654" y="648182"/>
            <a:ext cx="3371585" cy="4319106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defRPr sz="37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A05F7DD-5673-4994-A883-2EB18D025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9286" y="3652520"/>
            <a:ext cx="2217981" cy="2124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0ECBF00-A79E-4F79-BE96-CFB1CA18A3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3240" y="6156335"/>
            <a:ext cx="2520000" cy="33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67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pagina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B64EB72-2655-442C-A576-95B0DB13AFE8}"/>
              </a:ext>
            </a:extLst>
          </p:cNvPr>
          <p:cNvSpPr/>
          <p:nvPr userDrawn="1"/>
        </p:nvSpPr>
        <p:spPr>
          <a:xfrm>
            <a:off x="-2" y="0"/>
            <a:ext cx="4626000" cy="293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3C33F24-2FAC-4F32-A4A8-2777D0D300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3240" y="6156335"/>
            <a:ext cx="2520000" cy="33036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3F2D16-2732-46FD-A73E-4D22358D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000" y="828000"/>
            <a:ext cx="3947390" cy="1856740"/>
          </a:xfrm>
        </p:spPr>
        <p:txBody>
          <a:bodyPr anchor="b" anchorCtr="0">
            <a:normAutofit/>
          </a:bodyPr>
          <a:lstStyle>
            <a:lvl1pPr>
              <a:defRPr sz="17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48EA735-DF4D-41A5-9DC2-3BDC6FD95C9D}"/>
              </a:ext>
            </a:extLst>
          </p:cNvPr>
          <p:cNvSpPr/>
          <p:nvPr userDrawn="1"/>
        </p:nvSpPr>
        <p:spPr>
          <a:xfrm>
            <a:off x="4625998" y="2934000"/>
            <a:ext cx="4626000" cy="293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4366AA1-AEC1-405F-88DD-EDAA15B9466B}"/>
              </a:ext>
            </a:extLst>
          </p:cNvPr>
          <p:cNvSpPr/>
          <p:nvPr userDrawn="1"/>
        </p:nvSpPr>
        <p:spPr>
          <a:xfrm>
            <a:off x="9251996" y="0"/>
            <a:ext cx="2940004" cy="293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4A9569A4-3CA4-4B72-8A61-7A5677CD84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65303" y="3267000"/>
            <a:ext cx="3947390" cy="2268000"/>
          </a:xfrm>
        </p:spPr>
        <p:txBody>
          <a:bodyPr anchor="ctr" anchorCtr="0"/>
          <a:lstStyle>
            <a:lvl1pPr algn="ctr">
              <a:defRPr sz="37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836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pagina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B64EB72-2655-442C-A576-95B0DB13AFE8}"/>
              </a:ext>
            </a:extLst>
          </p:cNvPr>
          <p:cNvSpPr/>
          <p:nvPr userDrawn="1"/>
        </p:nvSpPr>
        <p:spPr>
          <a:xfrm>
            <a:off x="-2" y="0"/>
            <a:ext cx="4626000" cy="293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3C33F24-2FAC-4F32-A4A8-2777D0D300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3240" y="6156335"/>
            <a:ext cx="2520000" cy="33036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3F2D16-2732-46FD-A73E-4D22358D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000" y="828000"/>
            <a:ext cx="3947390" cy="1856740"/>
          </a:xfrm>
        </p:spPr>
        <p:txBody>
          <a:bodyPr anchor="b" anchorCtr="0">
            <a:normAutofit/>
          </a:bodyPr>
          <a:lstStyle>
            <a:lvl1pPr>
              <a:defRPr sz="17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48EA735-DF4D-41A5-9DC2-3BDC6FD95C9D}"/>
              </a:ext>
            </a:extLst>
          </p:cNvPr>
          <p:cNvSpPr/>
          <p:nvPr userDrawn="1"/>
        </p:nvSpPr>
        <p:spPr>
          <a:xfrm>
            <a:off x="4625998" y="2934000"/>
            <a:ext cx="4626000" cy="293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4366AA1-AEC1-405F-88DD-EDAA15B9466B}"/>
              </a:ext>
            </a:extLst>
          </p:cNvPr>
          <p:cNvSpPr/>
          <p:nvPr userDrawn="1"/>
        </p:nvSpPr>
        <p:spPr>
          <a:xfrm>
            <a:off x="9251996" y="0"/>
            <a:ext cx="2940004" cy="293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4A9569A4-3CA4-4B72-8A61-7A5677CD84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65303" y="3267000"/>
            <a:ext cx="3947390" cy="2268000"/>
          </a:xfrm>
        </p:spPr>
        <p:txBody>
          <a:bodyPr anchor="ctr" anchorCtr="0"/>
          <a:lstStyle>
            <a:lvl1pPr algn="ctr">
              <a:defRPr sz="37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34AEDB0-1059-4574-B176-A2772CA219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5998" y="5868001"/>
            <a:ext cx="781697" cy="99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C3C8D7B-8574-4CAE-9552-62833529261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25850" y="0"/>
            <a:ext cx="792000" cy="105046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EC6BC57-FEB2-4D27-BB15-EF5654BBA45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51996" y="5076000"/>
            <a:ext cx="792000" cy="792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641F636-C6DE-42D5-BB94-F930308CE6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33997" y="2935905"/>
            <a:ext cx="792000" cy="101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18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pagina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C3C8D7B-8574-4CAE-9552-6283352926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5849" y="5317704"/>
            <a:ext cx="792000" cy="105046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EC6BC57-FEB2-4D27-BB15-EF5654BBA4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7849" y="5576170"/>
            <a:ext cx="792000" cy="792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641F636-C6DE-42D5-BB94-F930308CE6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29850" y="4856747"/>
            <a:ext cx="792000" cy="101125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4AEDB0-1059-4574-B176-A2772CA2190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29850" y="4125822"/>
            <a:ext cx="781697" cy="990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B64EB72-2655-442C-A576-95B0DB13AFE8}"/>
              </a:ext>
            </a:extLst>
          </p:cNvPr>
          <p:cNvSpPr/>
          <p:nvPr userDrawn="1"/>
        </p:nvSpPr>
        <p:spPr>
          <a:xfrm>
            <a:off x="-2" y="0"/>
            <a:ext cx="4626000" cy="293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3C33F24-2FAC-4F32-A4A8-2777D0D3009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83240" y="6156335"/>
            <a:ext cx="2520000" cy="33036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3F2D16-2732-46FD-A73E-4D22358D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000" y="828000"/>
            <a:ext cx="3513759" cy="1856740"/>
          </a:xfrm>
        </p:spPr>
        <p:txBody>
          <a:bodyPr anchor="b" anchorCtr="0">
            <a:normAutofit/>
          </a:bodyPr>
          <a:lstStyle>
            <a:lvl1pPr>
              <a:defRPr sz="17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48EA735-DF4D-41A5-9DC2-3BDC6FD95C9D}"/>
              </a:ext>
            </a:extLst>
          </p:cNvPr>
          <p:cNvSpPr/>
          <p:nvPr userDrawn="1"/>
        </p:nvSpPr>
        <p:spPr>
          <a:xfrm>
            <a:off x="4625998" y="2934000"/>
            <a:ext cx="4626000" cy="293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4366AA1-AEC1-405F-88DD-EDAA15B9466B}"/>
              </a:ext>
            </a:extLst>
          </p:cNvPr>
          <p:cNvSpPr/>
          <p:nvPr userDrawn="1"/>
        </p:nvSpPr>
        <p:spPr>
          <a:xfrm>
            <a:off x="9251996" y="0"/>
            <a:ext cx="2940004" cy="293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4A9569A4-3CA4-4B72-8A61-7A5677CD84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65303" y="3267000"/>
            <a:ext cx="3947390" cy="2268000"/>
          </a:xfrm>
        </p:spPr>
        <p:txBody>
          <a:bodyPr anchor="ctr" anchorCtr="0"/>
          <a:lstStyle>
            <a:lvl1pPr algn="ctr">
              <a:defRPr sz="37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F821057-3EBC-4133-972F-5A672323D96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81759" y="2057080"/>
            <a:ext cx="1530000" cy="14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82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pagina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C3C8D7B-8574-4CAE-9552-6283352926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5998" y="5422479"/>
            <a:ext cx="792000" cy="105046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EC6BC57-FEB2-4D27-BB15-EF5654BBA4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00000" y="2538000"/>
            <a:ext cx="792000" cy="792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641F636-C6DE-42D5-BB94-F930308CE6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5406" y="-505627"/>
            <a:ext cx="792000" cy="101125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4AEDB0-1059-4574-B176-A2772CA2190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1922150" y="2473318"/>
            <a:ext cx="781697" cy="990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B64EB72-2655-442C-A576-95B0DB13AFE8}"/>
              </a:ext>
            </a:extLst>
          </p:cNvPr>
          <p:cNvSpPr/>
          <p:nvPr userDrawn="1"/>
        </p:nvSpPr>
        <p:spPr>
          <a:xfrm>
            <a:off x="-2" y="0"/>
            <a:ext cx="4626000" cy="293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3C33F24-2FAC-4F32-A4A8-2777D0D3009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83240" y="6156335"/>
            <a:ext cx="2520000" cy="33036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3F2D16-2732-46FD-A73E-4D22358D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000" y="828000"/>
            <a:ext cx="3513759" cy="1856740"/>
          </a:xfrm>
        </p:spPr>
        <p:txBody>
          <a:bodyPr anchor="b" anchorCtr="0">
            <a:normAutofit/>
          </a:bodyPr>
          <a:lstStyle>
            <a:lvl1pPr>
              <a:defRPr sz="17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48EA735-DF4D-41A5-9DC2-3BDC6FD95C9D}"/>
              </a:ext>
            </a:extLst>
          </p:cNvPr>
          <p:cNvSpPr/>
          <p:nvPr userDrawn="1"/>
        </p:nvSpPr>
        <p:spPr>
          <a:xfrm>
            <a:off x="4625998" y="2934000"/>
            <a:ext cx="4626000" cy="293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4366AA1-AEC1-405F-88DD-EDAA15B9466B}"/>
              </a:ext>
            </a:extLst>
          </p:cNvPr>
          <p:cNvSpPr/>
          <p:nvPr userDrawn="1"/>
        </p:nvSpPr>
        <p:spPr>
          <a:xfrm>
            <a:off x="9251996" y="0"/>
            <a:ext cx="2940004" cy="293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4A9569A4-3CA4-4B72-8A61-7A5677CD84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65303" y="3267000"/>
            <a:ext cx="3947390" cy="2268000"/>
          </a:xfrm>
        </p:spPr>
        <p:txBody>
          <a:bodyPr anchor="ctr" anchorCtr="0"/>
          <a:lstStyle>
            <a:lvl1pPr algn="ctr">
              <a:defRPr sz="37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F821057-3EBC-4133-972F-5A672323D96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81759" y="2057080"/>
            <a:ext cx="1530000" cy="14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2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pagina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B64EB72-2655-442C-A576-95B0DB13AFE8}"/>
              </a:ext>
            </a:extLst>
          </p:cNvPr>
          <p:cNvSpPr/>
          <p:nvPr userDrawn="1"/>
        </p:nvSpPr>
        <p:spPr>
          <a:xfrm>
            <a:off x="-2" y="0"/>
            <a:ext cx="4626000" cy="293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3C33F24-2FAC-4F32-A4A8-2777D0D300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3240" y="6156335"/>
            <a:ext cx="2520000" cy="33036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848EA735-DF4D-41A5-9DC2-3BDC6FD95C9D}"/>
              </a:ext>
            </a:extLst>
          </p:cNvPr>
          <p:cNvSpPr/>
          <p:nvPr userDrawn="1"/>
        </p:nvSpPr>
        <p:spPr>
          <a:xfrm>
            <a:off x="4625998" y="2934000"/>
            <a:ext cx="4626000" cy="293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4366AA1-AEC1-405F-88DD-EDAA15B9466B}"/>
              </a:ext>
            </a:extLst>
          </p:cNvPr>
          <p:cNvSpPr/>
          <p:nvPr userDrawn="1"/>
        </p:nvSpPr>
        <p:spPr>
          <a:xfrm>
            <a:off x="9251996" y="0"/>
            <a:ext cx="2940004" cy="293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F821057-3EBC-4133-972F-5A672323D9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81759" y="2057080"/>
            <a:ext cx="1530000" cy="146516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C3C8D7B-8574-4CAE-9552-62833529261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25847" y="2933998"/>
            <a:ext cx="1746000" cy="23158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EC6BC57-FEB2-4D27-BB15-EF5654BBA45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79850" y="1188001"/>
            <a:ext cx="1746000" cy="1746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641F636-C6DE-42D5-BB94-F930308CE6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51996" y="584235"/>
            <a:ext cx="1836000" cy="234427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4AEDB0-1059-4574-B176-A2772CA2190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05522" y="-1"/>
            <a:ext cx="1847647" cy="23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3F2D16-2732-46FD-A73E-4D22358D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000" y="828000"/>
            <a:ext cx="2449169" cy="1856740"/>
          </a:xfrm>
        </p:spPr>
        <p:txBody>
          <a:bodyPr anchor="b" anchorCtr="0">
            <a:normAutofit/>
          </a:bodyPr>
          <a:lstStyle>
            <a:lvl1pPr>
              <a:defRPr sz="17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4A9569A4-3CA4-4B72-8A61-7A5677CD84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65303" y="3267000"/>
            <a:ext cx="3947390" cy="2268000"/>
          </a:xfrm>
        </p:spPr>
        <p:txBody>
          <a:bodyPr anchor="ctr" anchorCtr="0"/>
          <a:lstStyle>
            <a:lvl1pPr algn="ctr">
              <a:defRPr sz="37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830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pagina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DEC6BC57-FEB2-4D27-BB15-EF5654BBA4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1920" y="-1016202"/>
            <a:ext cx="2214254" cy="221425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C3C8D7B-8574-4CAE-9552-6283352926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6477000" y="-1377509"/>
            <a:ext cx="2214253" cy="293686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34AEDB0-1059-4574-B176-A2772CA219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26910" y="-1521115"/>
            <a:ext cx="2399466" cy="303886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641F636-C6DE-42D5-BB94-F930308CE6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7103800" y="888785"/>
            <a:ext cx="2234320" cy="2852859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B64EB72-2655-442C-A576-95B0DB13AFE8}"/>
              </a:ext>
            </a:extLst>
          </p:cNvPr>
          <p:cNvSpPr/>
          <p:nvPr userDrawn="1"/>
        </p:nvSpPr>
        <p:spPr>
          <a:xfrm>
            <a:off x="-2" y="0"/>
            <a:ext cx="4626000" cy="293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3C33F24-2FAC-4F32-A4A8-2777D0D3009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83240" y="6156335"/>
            <a:ext cx="2520000" cy="33036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848EA735-DF4D-41A5-9DC2-3BDC6FD95C9D}"/>
              </a:ext>
            </a:extLst>
          </p:cNvPr>
          <p:cNvSpPr/>
          <p:nvPr userDrawn="1"/>
        </p:nvSpPr>
        <p:spPr>
          <a:xfrm>
            <a:off x="4625998" y="2934000"/>
            <a:ext cx="4626000" cy="293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4366AA1-AEC1-405F-88DD-EDAA15B9466B}"/>
              </a:ext>
            </a:extLst>
          </p:cNvPr>
          <p:cNvSpPr/>
          <p:nvPr userDrawn="1"/>
        </p:nvSpPr>
        <p:spPr>
          <a:xfrm>
            <a:off x="9251996" y="0"/>
            <a:ext cx="2940004" cy="293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F821057-3EBC-4133-972F-5A672323D96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91915" y="5135415"/>
            <a:ext cx="1530000" cy="146516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3F2D16-2732-46FD-A73E-4D22358D89B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68000" y="828000"/>
            <a:ext cx="2449169" cy="1856740"/>
          </a:xfrm>
        </p:spPr>
        <p:txBody>
          <a:bodyPr anchor="b" anchorCtr="0">
            <a:normAutofit/>
          </a:bodyPr>
          <a:lstStyle>
            <a:lvl1pPr>
              <a:defRPr sz="17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4A9569A4-3CA4-4B72-8A61-7A5677CD8455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965303" y="3267000"/>
            <a:ext cx="3947390" cy="2268000"/>
          </a:xfrm>
        </p:spPr>
        <p:txBody>
          <a:bodyPr anchor="ctr" anchorCtr="0"/>
          <a:lstStyle>
            <a:lvl1pPr algn="ctr">
              <a:defRPr sz="37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4319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2E67E47-3C14-430C-B9B9-24E274F12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224000"/>
            <a:ext cx="10537824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1007F5-E2A6-4AD2-8F37-E6C6C349E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088" y="2468879"/>
            <a:ext cx="10537825" cy="3562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53BF4B-FB06-4227-A2C3-D4E1AD0148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088" y="6444000"/>
            <a:ext cx="2520000" cy="41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86C6AD5-DCC0-469F-8E35-2FCF0C2A1F7B}" type="datetimeFigureOut">
              <a:rPr lang="nl-BE" smtClean="0"/>
              <a:pPr/>
              <a:t>17/06/2025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BEF7D9-A4EF-448D-846C-9857EA5B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6000" y="6444000"/>
            <a:ext cx="5400000" cy="41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8EA489-19EF-4E85-8D6D-2427836FA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4913" y="6444000"/>
            <a:ext cx="2520000" cy="41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ECBE810-3B00-4CB5-AF38-A800CFD53311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759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300" kern="1200">
          <a:solidFill>
            <a:schemeClr val="tx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2300" kern="1200">
          <a:solidFill>
            <a:schemeClr val="tx2"/>
          </a:solidFill>
          <a:latin typeface="+mn-lt"/>
          <a:ea typeface="+mn-ea"/>
          <a:cs typeface="+mn-cs"/>
        </a:defRPr>
      </a:lvl3pPr>
      <a:lvl4pPr marL="1350000" indent="-270000" algn="l" defTabSz="9144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2300" kern="1200">
          <a:solidFill>
            <a:schemeClr val="tx2"/>
          </a:solidFill>
          <a:latin typeface="+mn-lt"/>
          <a:ea typeface="+mn-ea"/>
          <a:cs typeface="+mn-cs"/>
        </a:defRPr>
      </a:lvl4pPr>
      <a:lvl5pPr marL="1890000" indent="-270000" algn="l" defTabSz="9144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23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0" userDrawn="1">
          <p15:clr>
            <a:srgbClr val="F26B43"/>
          </p15:clr>
        </p15:guide>
        <p15:guide id="2" pos="521" userDrawn="1">
          <p15:clr>
            <a:srgbClr val="F26B43"/>
          </p15:clr>
        </p15:guide>
        <p15:guide id="3" orient="horz" pos="3799" userDrawn="1">
          <p15:clr>
            <a:srgbClr val="F26B43"/>
          </p15:clr>
        </p15:guide>
        <p15:guide id="4" pos="715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9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51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2.xml"/><Relationship Id="rId5" Type="http://schemas.openxmlformats.org/officeDocument/2006/relationships/image" Target="../media/image52.png"/><Relationship Id="rId4" Type="http://schemas.openxmlformats.org/officeDocument/2006/relationships/customXml" Target="../ink/ink1.xml"/><Relationship Id="rId9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customXml" Target="../ink/ink5.xml"/><Relationship Id="rId7" Type="http://schemas.openxmlformats.org/officeDocument/2006/relationships/customXml" Target="../ink/ink8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7.xml"/><Relationship Id="rId11" Type="http://schemas.openxmlformats.org/officeDocument/2006/relationships/image" Target="../media/image24.jpeg"/><Relationship Id="rId5" Type="http://schemas.openxmlformats.org/officeDocument/2006/relationships/customXml" Target="../ink/ink6.xml"/><Relationship Id="rId10" Type="http://schemas.openxmlformats.org/officeDocument/2006/relationships/customXml" Target="../ink/ink11.xml"/><Relationship Id="rId4" Type="http://schemas.openxmlformats.org/officeDocument/2006/relationships/image" Target="../media/image52.png"/><Relationship Id="rId9" Type="http://schemas.openxmlformats.org/officeDocument/2006/relationships/customXml" Target="../ink/ink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comments" Target="../comments/commen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regvlaned.eu/stimulanz/over-on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CA85F8-1718-C61D-22CA-B3A064B37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50" y="2008877"/>
            <a:ext cx="6243569" cy="44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39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336F596-1094-F7B2-BEBE-579860B90D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200"/>
            <a:ext cx="12192354" cy="685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85F637-B3CE-F330-CEFD-B61932AD6F39}"/>
              </a:ext>
            </a:extLst>
          </p:cNvPr>
          <p:cNvSpPr/>
          <p:nvPr/>
        </p:nvSpPr>
        <p:spPr>
          <a:xfrm>
            <a:off x="6480313" y="1192696"/>
            <a:ext cx="5486400" cy="54466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3A40AC-BFB2-B02C-D6D1-BB5AC2488493}"/>
              </a:ext>
            </a:extLst>
          </p:cNvPr>
          <p:cNvSpPr txBox="1"/>
          <p:nvPr/>
        </p:nvSpPr>
        <p:spPr>
          <a:xfrm rot="1044540">
            <a:off x="8928944" y="81559"/>
            <a:ext cx="2595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2400">
                <a:solidFill>
                  <a:srgbClr val="C00000"/>
                </a:solidFill>
                <a:latin typeface="Impact" panose="020B0806030902050204" pitchFamily="34" charset="0"/>
              </a:rPr>
              <a:t>EVIDENCE </a:t>
            </a:r>
            <a:br>
              <a:rPr lang="en-BE" sz="240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BE" sz="2400">
                <a:solidFill>
                  <a:srgbClr val="C00000"/>
                </a:solidFill>
                <a:latin typeface="Impact" panose="020B0806030902050204" pitchFamily="34" charset="0"/>
              </a:rPr>
              <a:t>INSPIRED!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30817A-20A3-E5DC-FA32-42F7646FEF53}"/>
              </a:ext>
            </a:extLst>
          </p:cNvPr>
          <p:cNvSpPr txBox="1"/>
          <p:nvPr/>
        </p:nvSpPr>
        <p:spPr>
          <a:xfrm>
            <a:off x="602973" y="235446"/>
            <a:ext cx="6115879" cy="539805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r>
              <a:rPr lang="nl-BE" sz="2800" b="1">
                <a:solidFill>
                  <a:srgbClr val="FF0000"/>
                </a:solidFill>
                <a:latin typeface="Montserrat" pitchFamily="2" charset="77"/>
              </a:rPr>
              <a:t>stimulanZ - aanpak</a:t>
            </a:r>
            <a:endParaRPr lang="en-BE" sz="2800" b="1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2845DD2-F515-8AFE-60A0-1F2A15BFF9DA}"/>
              </a:ext>
            </a:extLst>
          </p:cNvPr>
          <p:cNvGraphicFramePr/>
          <p:nvPr/>
        </p:nvGraphicFramePr>
        <p:xfrm>
          <a:off x="4578627" y="120668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8510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Lettertype, diagram&#10;&#10;Automatisch gegenereerde beschrijving">
            <a:extLst>
              <a:ext uri="{FF2B5EF4-FFF2-40B4-BE49-F238E27FC236}">
                <a16:creationId xmlns:a16="http://schemas.microsoft.com/office/drawing/2014/main" id="{75452BFE-DF30-1730-5E6A-85163E9CA5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F2CC61-D7EE-1D77-A191-98B375E24E46}"/>
              </a:ext>
            </a:extLst>
          </p:cNvPr>
          <p:cNvSpPr txBox="1"/>
          <p:nvPr/>
        </p:nvSpPr>
        <p:spPr>
          <a:xfrm>
            <a:off x="443947" y="275202"/>
            <a:ext cx="6115879" cy="5398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800" b="1">
                <a:solidFill>
                  <a:srgbClr val="FF0000"/>
                </a:solidFill>
                <a:latin typeface="Montserrat" pitchFamily="2" charset="77"/>
              </a:rPr>
              <a:t>stimulanZ – lerend netwerk</a:t>
            </a:r>
            <a:endParaRPr lang="en-BE" sz="28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F693E0-9896-86C3-EDAA-00C5D494A07D}"/>
              </a:ext>
            </a:extLst>
          </p:cNvPr>
          <p:cNvSpPr txBox="1"/>
          <p:nvPr/>
        </p:nvSpPr>
        <p:spPr>
          <a:xfrm rot="1044540">
            <a:off x="8928944" y="81559"/>
            <a:ext cx="2595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2400">
                <a:solidFill>
                  <a:srgbClr val="C00000"/>
                </a:solidFill>
                <a:latin typeface="Impact" panose="020B0806030902050204" pitchFamily="34" charset="0"/>
              </a:rPr>
              <a:t>EVIDENCE </a:t>
            </a:r>
            <a:br>
              <a:rPr lang="en-BE" sz="240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BE" sz="2400">
                <a:solidFill>
                  <a:srgbClr val="C00000"/>
                </a:solidFill>
                <a:latin typeface="Impact" panose="020B0806030902050204" pitchFamily="34" charset="0"/>
              </a:rPr>
              <a:t>INSPIRED!</a:t>
            </a:r>
          </a:p>
        </p:txBody>
      </p:sp>
    </p:spTree>
    <p:extLst>
      <p:ext uri="{BB962C8B-B14F-4D97-AF65-F5344CB8AC3E}">
        <p14:creationId xmlns:p14="http://schemas.microsoft.com/office/powerpoint/2010/main" val="3585032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DAA3F-926E-5608-A0BA-13C91BA2D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3ECB-643D-9441-E625-BA2EF6FEF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Wegwijzer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792307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red cover with a group of people in white shirts&#10;&#10;AI-generated content may be incorrect.">
            <a:extLst>
              <a:ext uri="{FF2B5EF4-FFF2-40B4-BE49-F238E27FC236}">
                <a16:creationId xmlns:a16="http://schemas.microsoft.com/office/drawing/2014/main" id="{995BDE75-B344-EAC4-7571-A40A926A5E3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4991" r="4991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A54B30-DD10-491C-B8EA-13016B9C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999148"/>
            <a:ext cx="7206765" cy="1080000"/>
          </a:xfrm>
        </p:spPr>
        <p:txBody>
          <a:bodyPr>
            <a:normAutofit fontScale="90000"/>
          </a:bodyPr>
          <a:lstStyle/>
          <a:p>
            <a:r>
              <a:rPr lang="en-US" err="1">
                <a:latin typeface="Montserrat"/>
                <a:cs typeface="Arial"/>
              </a:rPr>
              <a:t>Wegwijzer</a:t>
            </a:r>
            <a:br>
              <a:rPr lang="en-US">
                <a:latin typeface="Montserrat"/>
                <a:cs typeface="Arial"/>
              </a:rPr>
            </a:br>
            <a:r>
              <a:rPr lang="en-US" sz="2700" b="0" i="1" err="1">
                <a:latin typeface="Montserrat"/>
                <a:cs typeface="Arial"/>
              </a:rPr>
              <a:t>voor</a:t>
            </a:r>
            <a:r>
              <a:rPr lang="en-US" sz="2700" b="0" i="1">
                <a:latin typeface="Montserrat"/>
                <a:cs typeface="Arial"/>
              </a:rPr>
              <a:t> </a:t>
            </a:r>
            <a:r>
              <a:rPr lang="en-US" sz="2700" b="0" i="1" err="1">
                <a:latin typeface="Montserrat"/>
                <a:cs typeface="Arial"/>
              </a:rPr>
              <a:t>krachtige</a:t>
            </a:r>
            <a:r>
              <a:rPr lang="en-US" sz="2700" b="0" i="1">
                <a:latin typeface="Montserrat"/>
                <a:cs typeface="Arial"/>
              </a:rPr>
              <a:t> </a:t>
            </a:r>
            <a:r>
              <a:rPr lang="en-US" sz="2700" b="0" i="1" err="1">
                <a:latin typeface="Montserrat"/>
                <a:cs typeface="Arial"/>
              </a:rPr>
              <a:t>simulatieomgevigen</a:t>
            </a:r>
            <a:r>
              <a:rPr lang="en-US" sz="2700" b="0" i="1">
                <a:latin typeface="Montserrat"/>
                <a:cs typeface="Arial"/>
              </a:rPr>
              <a:t> in de </a:t>
            </a:r>
            <a:r>
              <a:rPr lang="en-US" sz="2700" b="0" i="1" err="1">
                <a:latin typeface="Montserrat"/>
                <a:cs typeface="Arial"/>
              </a:rPr>
              <a:t>zorg</a:t>
            </a:r>
            <a:endParaRPr lang="en-US" sz="2700" b="0" i="1">
              <a:latin typeface="Montserrat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AE73A-51B1-B515-6F22-49A346D80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0810" y="2082130"/>
            <a:ext cx="7112257" cy="3589270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0" tIns="0" rIns="0" bIns="0" rtlCol="0" anchor="ctr">
            <a:normAutofit/>
          </a:bodyPr>
          <a:lstStyle/>
          <a:p>
            <a:pPr marL="571500" indent="-571500">
              <a:buChar char="•"/>
            </a:pPr>
            <a:r>
              <a:rPr lang="nl-BE" sz="4400" b="1">
                <a:solidFill>
                  <a:schemeClr val="bg1"/>
                </a:solidFill>
                <a:latin typeface="Montserrat"/>
                <a:cs typeface="Arial"/>
              </a:rPr>
              <a:t>Conceptuele klaarheid</a:t>
            </a:r>
          </a:p>
          <a:p>
            <a:pPr marL="571500" indent="-571500">
              <a:buChar char="•"/>
            </a:pPr>
            <a:r>
              <a:rPr lang="nl-BE" sz="4400" b="1">
                <a:solidFill>
                  <a:schemeClr val="bg1"/>
                </a:solidFill>
                <a:latin typeface="Montserrat"/>
                <a:cs typeface="Arial"/>
              </a:rPr>
              <a:t>Scenario's</a:t>
            </a:r>
          </a:p>
          <a:p>
            <a:pPr marL="571500" indent="-571500">
              <a:buChar char="•"/>
            </a:pPr>
            <a:r>
              <a:rPr lang="nl-BE" sz="4400" b="1">
                <a:solidFill>
                  <a:schemeClr val="bg1"/>
                </a:solidFill>
                <a:latin typeface="Montserrat"/>
                <a:cs typeface="Arial"/>
              </a:rPr>
              <a:t>Interprofessioneel</a:t>
            </a:r>
          </a:p>
          <a:p>
            <a:pPr marL="571500" indent="-571500">
              <a:buChar char="•"/>
            </a:pPr>
            <a:r>
              <a:rPr lang="nl-BE" sz="4400" b="1">
                <a:solidFill>
                  <a:schemeClr val="bg1"/>
                </a:solidFill>
                <a:latin typeface="Montserrat"/>
                <a:cs typeface="Arial"/>
              </a:rPr>
              <a:t>Randvoorwaarden</a:t>
            </a:r>
            <a:endParaRPr lang="nl-BE" b="1">
              <a:solidFill>
                <a:schemeClr val="bg1"/>
              </a:solidFill>
              <a:latin typeface="Arial"/>
              <a:cs typeface="Arial"/>
            </a:endParaRPr>
          </a:p>
          <a:p>
            <a:pPr marL="571500" indent="-571500">
              <a:buChar char="•"/>
            </a:pPr>
            <a:r>
              <a:rPr lang="nl-BE" sz="4400" b="1">
                <a:solidFill>
                  <a:schemeClr val="bg1"/>
                </a:solidFill>
                <a:latin typeface="Montserrat"/>
                <a:cs typeface="Arial"/>
              </a:rPr>
              <a:t>Aanbevelingen</a:t>
            </a:r>
            <a:endParaRPr lang="nl-BE" b="1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Char char="•"/>
            </a:pP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1727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B463D5-4499-45E3-B3E0-7A2B9CE3D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000" y="828000"/>
            <a:ext cx="3681027" cy="1856740"/>
          </a:xfrm>
        </p:spPr>
        <p:txBody>
          <a:bodyPr/>
          <a:lstStyle/>
          <a:p>
            <a:endParaRPr lang="nl-BE">
              <a:cs typeface="Arial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83D5EC-44AB-4053-8EE8-221A299CA2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4401" y="3267000"/>
            <a:ext cx="4198292" cy="2268000"/>
          </a:xfrm>
        </p:spPr>
        <p:txBody>
          <a:bodyPr>
            <a:normAutofit/>
          </a:bodyPr>
          <a:lstStyle/>
          <a:p>
            <a:pPr algn="r"/>
            <a:r>
              <a:rPr lang="nl-BE"/>
              <a:t>Mind </a:t>
            </a:r>
            <a:r>
              <a:rPr lang="nl-BE" err="1"/>
              <a:t>the</a:t>
            </a:r>
            <a:r>
              <a:rPr lang="nl-BE"/>
              <a:t> Gap: </a:t>
            </a:r>
            <a:r>
              <a:rPr lang="nl-BE" sz="1800"/>
              <a:t>inzicht in vraag en aanbod interprofessioneel simulatie onderwijs als sleutel tot verbetering </a:t>
            </a:r>
            <a:r>
              <a:rPr lang="nl-BE" sz="2600"/>
              <a:t> </a:t>
            </a:r>
            <a:br>
              <a:rPr lang="nl-BE" sz="2600"/>
            </a:br>
            <a:r>
              <a:rPr lang="nl-BE" sz="1800"/>
              <a:t>Hanne </a:t>
            </a:r>
            <a:r>
              <a:rPr lang="nl-BE" sz="1800" err="1"/>
              <a:t>Celens</a:t>
            </a:r>
            <a:r>
              <a:rPr lang="nl-BE" sz="1800"/>
              <a:t> (</a:t>
            </a:r>
            <a:r>
              <a:rPr lang="nl-BE" sz="1800" err="1"/>
              <a:t>UAntwerpen</a:t>
            </a:r>
            <a:r>
              <a:rPr lang="nl-BE" sz="1800"/>
              <a:t>)</a:t>
            </a:r>
            <a:endParaRPr lang="nl-BE" sz="1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4142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9404D-DA0C-58AA-4842-77BDEC49E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93DC7C2-4B9E-7270-E650-C916DBF96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64" y="1376400"/>
            <a:ext cx="2501900" cy="1080000"/>
          </a:xfrm>
        </p:spPr>
        <p:txBody>
          <a:bodyPr/>
          <a:lstStyle/>
          <a:p>
            <a:br>
              <a:rPr lang="nl-BE"/>
            </a:br>
            <a:endParaRPr lang="nl-BE"/>
          </a:p>
        </p:txBody>
      </p:sp>
      <p:pic>
        <p:nvPicPr>
          <p:cNvPr id="12" name="Afbeelding 11" descr="Afbeelding met Menselijk gezicht, glimlach, persoon, kleding&#10;&#10;Automatisch gegenereerde beschrijving">
            <a:extLst>
              <a:ext uri="{FF2B5EF4-FFF2-40B4-BE49-F238E27FC236}">
                <a16:creationId xmlns:a16="http://schemas.microsoft.com/office/drawing/2014/main" id="{F073B08E-C4BC-87A0-405E-AE6BFC090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464" y="1988996"/>
            <a:ext cx="2654300" cy="2590800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EF175AC6-D078-EFA7-625C-7DD6201470DC}"/>
              </a:ext>
            </a:extLst>
          </p:cNvPr>
          <p:cNvSpPr txBox="1"/>
          <p:nvPr/>
        </p:nvSpPr>
        <p:spPr>
          <a:xfrm>
            <a:off x="1262456" y="2534428"/>
            <a:ext cx="4222798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>
                <a:solidFill>
                  <a:schemeClr val="accent6"/>
                </a:solidFill>
              </a:rPr>
              <a:t>Hanne </a:t>
            </a:r>
            <a:r>
              <a:rPr lang="nl-BE" sz="2800" b="1" err="1">
                <a:solidFill>
                  <a:schemeClr val="accent6"/>
                </a:solidFill>
              </a:rPr>
              <a:t>Celens</a:t>
            </a:r>
            <a:endParaRPr lang="nl-BE" sz="2800" b="1" err="1">
              <a:solidFill>
                <a:schemeClr val="accent6"/>
              </a:solidFill>
              <a:cs typeface="Arial"/>
            </a:endParaRPr>
          </a:p>
          <a:p>
            <a:r>
              <a:rPr lang="nl-BE" sz="2000" b="1">
                <a:solidFill>
                  <a:schemeClr val="accent6"/>
                </a:solidFill>
              </a:rPr>
              <a:t>Junior onderzoeker </a:t>
            </a:r>
            <a:r>
              <a:rPr lang="nl-BE" sz="2000" b="1" err="1">
                <a:solidFill>
                  <a:schemeClr val="accent6"/>
                </a:solidFill>
              </a:rPr>
              <a:t>UAntwerpen</a:t>
            </a:r>
            <a:endParaRPr lang="nl-BE" sz="2000" b="1">
              <a:solidFill>
                <a:schemeClr val="accent6"/>
              </a:solidFill>
              <a:cs typeface="Arial"/>
            </a:endParaRPr>
          </a:p>
          <a:p>
            <a:endParaRPr lang="nl-B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>
                <a:solidFill>
                  <a:schemeClr val="accent6"/>
                </a:solidFill>
              </a:rPr>
              <a:t>Master Verpleeg- en vroedkunde Universiteit Antwerpen</a:t>
            </a:r>
            <a:endParaRPr lang="nl-BE">
              <a:solidFill>
                <a:schemeClr val="accent6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>
                <a:solidFill>
                  <a:schemeClr val="accent6"/>
                </a:solidFill>
              </a:rPr>
              <a:t>Verpleegkundige intensieve zorgen </a:t>
            </a:r>
            <a:endParaRPr lang="nl-BE">
              <a:solidFill>
                <a:schemeClr val="accent6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568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921CE-D18C-BBE4-C726-24AED1249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AA59D-4591-0350-D914-D0C4CF678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Inhoud</a:t>
            </a:r>
            <a:endParaRPr lang="nl-NL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31F0B-0552-FEA3-DE47-6D9B0BBCE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457200" indent="-457200">
              <a:buAutoNum type="arabicParenR"/>
            </a:pPr>
            <a:r>
              <a:rPr lang="en-US" err="1">
                <a:cs typeface="Arial"/>
              </a:rPr>
              <a:t>Achtergrond</a:t>
            </a:r>
          </a:p>
          <a:p>
            <a:pPr marL="457200" indent="-457200">
              <a:buAutoNum type="arabicParenR"/>
            </a:pPr>
            <a:r>
              <a:rPr lang="en-US" err="1">
                <a:cs typeface="Arial"/>
              </a:rPr>
              <a:t>Methodologie</a:t>
            </a:r>
          </a:p>
          <a:p>
            <a:pPr marL="457200" indent="-457200">
              <a:buAutoNum type="arabicParenR"/>
            </a:pPr>
            <a:r>
              <a:rPr lang="en-US" err="1">
                <a:cs typeface="Arial"/>
              </a:rPr>
              <a:t>Nodenonderzoek</a:t>
            </a:r>
          </a:p>
          <a:p>
            <a:pPr marL="457200" indent="-457200">
              <a:buAutoNum type="arabicParenR"/>
            </a:pPr>
            <a:r>
              <a:rPr lang="en-US" err="1">
                <a:cs typeface="Arial"/>
              </a:rPr>
              <a:t>Marktonderzoek</a:t>
            </a:r>
          </a:p>
          <a:p>
            <a:pPr marL="457200" indent="-457200">
              <a:buAutoNum type="arabicParenR"/>
            </a:pPr>
            <a:r>
              <a:rPr lang="en-US">
                <a:cs typeface="Arial"/>
              </a:rPr>
              <a:t>GAP </a:t>
            </a:r>
            <a:r>
              <a:rPr lang="en-US" err="1">
                <a:cs typeface="Arial"/>
              </a:rPr>
              <a:t>tussen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vraag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en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aanbod</a:t>
            </a:r>
            <a:r>
              <a:rPr lang="en-US">
                <a:cs typeface="Arial"/>
              </a:rPr>
              <a:t> </a:t>
            </a:r>
          </a:p>
          <a:p>
            <a:pPr marL="457200" indent="-457200">
              <a:buAutoNum type="arabicParenR"/>
            </a:pPr>
            <a:r>
              <a:rPr lang="en-US">
                <a:cs typeface="Arial"/>
              </a:rPr>
              <a:t>Take home messages &amp; </a:t>
            </a:r>
            <a:r>
              <a:rPr lang="en-US" err="1">
                <a:cs typeface="Arial"/>
              </a:rPr>
              <a:t>aanbevelingen</a:t>
            </a:r>
          </a:p>
        </p:txBody>
      </p:sp>
    </p:spTree>
    <p:extLst>
      <p:ext uri="{BB962C8B-B14F-4D97-AF65-F5344CB8AC3E}">
        <p14:creationId xmlns:p14="http://schemas.microsoft.com/office/powerpoint/2010/main" val="917007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E28D0-B2D6-3F48-2EA2-DEE163E7C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Arial"/>
              </a:rPr>
              <a:t>Achtergrond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26719-5E47-073B-AF6A-56AB8DAE6B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089" y="1881600"/>
            <a:ext cx="10938620" cy="4164554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lnSpc>
                <a:spcPct val="150000"/>
              </a:lnSpc>
              <a:buChar char="•"/>
            </a:pPr>
            <a:r>
              <a:rPr lang="nl-NL">
                <a:cs typeface="Arial"/>
              </a:rPr>
              <a:t>Continu veranderende zorgomgeving </a:t>
            </a:r>
            <a:r>
              <a:rPr lang="nl-NL" sz="1800" baseline="30000">
                <a:cs typeface="Arial"/>
              </a:rPr>
              <a:t>1-3</a:t>
            </a:r>
            <a:endParaRPr lang="nl-NL" sz="1800" baseline="30000"/>
          </a:p>
          <a:p>
            <a:pPr marL="612775" lvl="1" indent="-269875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nl-NL" b="1">
                <a:cs typeface="Arial"/>
              </a:rPr>
              <a:t>Nood aan effectieve interprofessionele teams! </a:t>
            </a:r>
          </a:p>
          <a:p>
            <a:pPr marL="342900" indent="-2698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b="1">
                <a:cs typeface="Arial"/>
              </a:rPr>
              <a:t>Voordelen</a:t>
            </a:r>
            <a:r>
              <a:rPr lang="nl-NL">
                <a:cs typeface="Arial"/>
              </a:rPr>
              <a:t> </a:t>
            </a:r>
            <a:r>
              <a:rPr lang="nl-NL" sz="1800" baseline="30000">
                <a:cs typeface="Arial"/>
              </a:rPr>
              <a:t>2, 4-16</a:t>
            </a:r>
          </a:p>
          <a:p>
            <a:pPr marL="612775" lvl="1" indent="-269875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nl-NL">
                <a:cs typeface="Arial"/>
              </a:rPr>
              <a:t>Tevredenheid, veiligheid, communicatie, teamwerk, enz. </a:t>
            </a:r>
          </a:p>
          <a:p>
            <a:pPr marL="342900" indent="-2698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>
                <a:cs typeface="Arial"/>
              </a:rPr>
              <a:t>CAVE: momenteel vaak leren en werken in </a:t>
            </a:r>
            <a:r>
              <a:rPr lang="nl-NL" b="1">
                <a:cs typeface="Arial"/>
              </a:rPr>
              <a:t>silo's </a:t>
            </a:r>
          </a:p>
          <a:p>
            <a:pPr marL="342900" indent="-2698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b="1">
                <a:cs typeface="Arial"/>
              </a:rPr>
              <a:t>Simulatieonderwijs is aangetoonde effectieve manier om individuele en </a:t>
            </a:r>
            <a:r>
              <a:rPr lang="nl-NL" b="1" err="1">
                <a:cs typeface="Arial"/>
              </a:rPr>
              <a:t>teamgerelateerde</a:t>
            </a:r>
            <a:r>
              <a:rPr lang="nl-NL" b="1">
                <a:cs typeface="Arial"/>
              </a:rPr>
              <a:t> skills te verwerven </a:t>
            </a:r>
            <a:r>
              <a:rPr lang="nl-NL" sz="1800" baseline="30000">
                <a:cs typeface="Arial"/>
              </a:rPr>
              <a:t>17-20</a:t>
            </a:r>
          </a:p>
          <a:p>
            <a:pPr marL="612775" lvl="1" indent="-269875">
              <a:buFont typeface="Courier New" panose="020B0604020202020204" pitchFamily="34" charset="0"/>
              <a:buChar char="o"/>
            </a:pPr>
            <a:endParaRPr lang="nl-NL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8289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AF428-DD7F-7598-6D36-51495A798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Arial"/>
              </a:rPr>
              <a:t>Doelstelling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37E67-A3EB-CBD3-E885-36FF0603F9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089" y="2456884"/>
            <a:ext cx="10897128" cy="358927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l-NL" sz="2400">
                <a:cs typeface="Arial"/>
              </a:rPr>
              <a:t>Het doel van dit onderzoek is het </a:t>
            </a:r>
            <a:r>
              <a:rPr lang="nl-NL" sz="2400" b="1">
                <a:cs typeface="Arial"/>
              </a:rPr>
              <a:t>in kaart brengen </a:t>
            </a:r>
            <a:r>
              <a:rPr lang="nl-NL" sz="2400">
                <a:cs typeface="Arial"/>
              </a:rPr>
              <a:t>van het </a:t>
            </a:r>
            <a:r>
              <a:rPr lang="nl-NL" sz="2400" b="1">
                <a:cs typeface="Arial"/>
              </a:rPr>
              <a:t>actuele aanbod </a:t>
            </a:r>
            <a:r>
              <a:rPr lang="nl-NL" sz="2400">
                <a:cs typeface="Arial"/>
              </a:rPr>
              <a:t>van interprofessioneel simulatieonderwijs en </a:t>
            </a:r>
            <a:r>
              <a:rPr lang="nl-NL" sz="2400" b="1">
                <a:cs typeface="Arial"/>
              </a:rPr>
              <a:t>de noden </a:t>
            </a:r>
            <a:r>
              <a:rPr lang="nl-NL" sz="2400">
                <a:cs typeface="Arial"/>
              </a:rPr>
              <a:t>hieromtrent van zowel </a:t>
            </a:r>
            <a:r>
              <a:rPr lang="nl-NL" sz="2400" b="1">
                <a:cs typeface="Arial"/>
              </a:rPr>
              <a:t>studenten</a:t>
            </a:r>
            <a:r>
              <a:rPr lang="nl-NL" sz="2400">
                <a:cs typeface="Arial"/>
              </a:rPr>
              <a:t> in zorgopleidingen als van </a:t>
            </a:r>
            <a:r>
              <a:rPr lang="nl-NL" sz="2400" b="1">
                <a:cs typeface="Arial"/>
              </a:rPr>
              <a:t>zorgprofessionals</a:t>
            </a:r>
            <a:r>
              <a:rPr lang="nl-NL" sz="2400">
                <a:cs typeface="Arial"/>
              </a:rPr>
              <a:t> in het werkveld in de regio Vlaanderen (België) en Noord-Brabant (Nederland).</a:t>
            </a:r>
            <a:endParaRPr lang="nl-NL"/>
          </a:p>
          <a:p>
            <a:endParaRPr lang="nl-NL">
              <a:cs typeface="Arial"/>
            </a:endParaRPr>
          </a:p>
          <a:p>
            <a:endParaRPr lang="nl-NL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3141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26368-0E76-3BEE-C4A8-222A8EB1D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08" y="985240"/>
            <a:ext cx="7002462" cy="1080000"/>
          </a:xfrm>
        </p:spPr>
        <p:txBody>
          <a:bodyPr/>
          <a:lstStyle/>
          <a:p>
            <a:r>
              <a:rPr lang="nl-NL">
                <a:cs typeface="Arial"/>
              </a:rPr>
              <a:t>Methodologie </a:t>
            </a:r>
            <a:endParaRPr lang="nl-NL"/>
          </a:p>
        </p:txBody>
      </p:sp>
      <p:pic>
        <p:nvPicPr>
          <p:cNvPr id="4" name="Afbeelding 3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48556730-6FE0-8526-B416-80B547641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512" y="1644363"/>
            <a:ext cx="9212863" cy="442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71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0D745-0E54-75A0-2193-452A1A891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Inloopfilmpje</a:t>
            </a:r>
            <a:r>
              <a:rPr lang="en-US">
                <a:cs typeface="Arial"/>
              </a:rPr>
              <a:t> toevoegen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BB4C2-1BD1-3D32-E667-25AA502AA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61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B31D0-A111-487A-AAB7-16DA6BE9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Arial"/>
              </a:rPr>
              <a:t>Tijdlijn</a:t>
            </a:r>
            <a:endParaRPr lang="nl-NL"/>
          </a:p>
        </p:txBody>
      </p:sp>
      <p:pic>
        <p:nvPicPr>
          <p:cNvPr id="5" name="Afbeelding 4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CD0B8BCB-649B-5F82-2083-39D48C180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552" y="-853965"/>
            <a:ext cx="9761482" cy="732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08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8F13A-1D35-5738-132A-4044E87099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>
                <a:cs typeface="Arial"/>
              </a:rPr>
              <a:t>Nodenonderzoek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8002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C30B-CA20-AF10-58DD-9F577F7E2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Arial"/>
              </a:rPr>
              <a:t>Steekproefkenmerken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CD532D-48F3-83A0-A6CC-FA3F05637F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089" y="1764953"/>
            <a:ext cx="7002462" cy="3589270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buChar char="•"/>
            </a:pPr>
            <a:r>
              <a:rPr lang="nl-NL">
                <a:cs typeface="Arial"/>
              </a:rPr>
              <a:t>786 zorgprofessionals </a:t>
            </a:r>
            <a:endParaRPr lang="nl-NL"/>
          </a:p>
          <a:p>
            <a:pPr marL="342900" indent="-342900">
              <a:buChar char="•"/>
            </a:pPr>
            <a:r>
              <a:rPr lang="nl-NL">
                <a:cs typeface="Arial"/>
              </a:rPr>
              <a:t>536 studenten</a:t>
            </a:r>
          </a:p>
          <a:p>
            <a:pPr marL="342900" indent="-342900">
              <a:buChar char="•"/>
            </a:pPr>
            <a:r>
              <a:rPr lang="nl-NL">
                <a:cs typeface="Arial"/>
              </a:rPr>
              <a:t>83.6% vrouwen </a:t>
            </a:r>
          </a:p>
          <a:p>
            <a:pPr marL="342900" indent="-342900">
              <a:buChar char="•"/>
            </a:pPr>
            <a:r>
              <a:rPr lang="nl-NL">
                <a:cs typeface="Arial"/>
              </a:rPr>
              <a:t>83.3% Belgische nationaliteit </a:t>
            </a:r>
          </a:p>
        </p:txBody>
      </p:sp>
      <p:pic>
        <p:nvPicPr>
          <p:cNvPr id="4" name="Afbeelding 3" descr="Afbeelding met zwart, duisternis&#10;&#10;Door AI gegenereerde inhoud is mogelijk onjuist.">
            <a:extLst>
              <a:ext uri="{FF2B5EF4-FFF2-40B4-BE49-F238E27FC236}">
                <a16:creationId xmlns:a16="http://schemas.microsoft.com/office/drawing/2014/main" id="{12D8DD4D-BD48-C5EC-08CD-167E54182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14" y="3495682"/>
            <a:ext cx="10816897" cy="23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83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D3E8-530A-3EB7-6D91-BE7E5BF61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B003C-2B87-5C41-2CC3-89DCC7A883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342900" indent="-342900">
              <a:buChar char="•"/>
            </a:pPr>
            <a:r>
              <a:rPr lang="nl-NL">
                <a:cs typeface="Arial"/>
              </a:rPr>
              <a:t>54.2% geen eerdere ervaring met interprofessioneel onderwijs! </a:t>
            </a:r>
          </a:p>
          <a:p>
            <a:pPr marL="612775" lvl="1" indent="-269875">
              <a:buFont typeface="Courier New" panose="020B0604020202020204" pitchFamily="34" charset="0"/>
              <a:buChar char="o"/>
            </a:pPr>
            <a:r>
              <a:rPr lang="nl-NL">
                <a:cs typeface="Arial"/>
              </a:rPr>
              <a:t>Wél hoge bereidheid om interprofessioneel te leren (RIPLS: Gemiddelde score 54.51 op 65 (SD 6.39))</a:t>
            </a:r>
          </a:p>
          <a:p>
            <a:pPr marL="612775" lvl="1" indent="-269875">
              <a:buFont typeface="Courier New" panose="020B0604020202020204" pitchFamily="34" charset="0"/>
              <a:buChar char="o"/>
            </a:pPr>
            <a:r>
              <a:rPr lang="nl-NL">
                <a:cs typeface="Arial"/>
              </a:rPr>
              <a:t>56.2% gaf aan onvoldoende interprofessionele simulatietraining te hebben gehad in hun zorgopleiding </a:t>
            </a:r>
          </a:p>
          <a:p>
            <a:pPr marL="1152525" lvl="2" indent="-269875">
              <a:buFont typeface="Wingdings" panose="020B0604020202020204" pitchFamily="34" charset="0"/>
              <a:buChar char="§"/>
            </a:pPr>
            <a:r>
              <a:rPr lang="nl-NL">
                <a:cs typeface="Arial"/>
              </a:rPr>
              <a:t>Zorgprofessionals &gt; studenten</a:t>
            </a:r>
          </a:p>
          <a:p>
            <a:pPr marL="1152525" lvl="2" indent="-269875">
              <a:buFont typeface="Wingdings" panose="020B0604020202020204" pitchFamily="34" charset="0"/>
              <a:buChar char="§"/>
            </a:pPr>
            <a:endParaRPr lang="nl-NL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67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9B33E-2638-A93B-3899-F7BDEBD4B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224000"/>
            <a:ext cx="11079599" cy="1080000"/>
          </a:xfrm>
        </p:spPr>
        <p:txBody>
          <a:bodyPr>
            <a:normAutofit/>
          </a:bodyPr>
          <a:lstStyle/>
          <a:p>
            <a:r>
              <a:rPr lang="nl-NL">
                <a:cs typeface="Arial"/>
              </a:rPr>
              <a:t>Wat kan beter in de zorgopleiding om zich beter voorbereid te voelen op interprofessioneel samenwerken? 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ED43D-F4CB-D4E2-9968-5303614B1B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089" y="2456884"/>
            <a:ext cx="4852220" cy="358927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l-NL">
                <a:cs typeface="Arial"/>
              </a:rPr>
              <a:t>Zorgprofessionals (N=345)</a:t>
            </a:r>
          </a:p>
          <a:p>
            <a:pPr marL="457200" indent="-457200">
              <a:buAutoNum type="arabicPeriod"/>
            </a:pPr>
            <a:r>
              <a:rPr lang="nl-NL">
                <a:cs typeface="Arial"/>
              </a:rPr>
              <a:t>Samenwerking doorheen stages, opleiding en praktijk (n=85, 24.6%)</a:t>
            </a:r>
          </a:p>
          <a:p>
            <a:pPr marL="457200" indent="-457200">
              <a:buAutoNum type="arabicPeriod"/>
            </a:pPr>
            <a:r>
              <a:rPr lang="nl-NL">
                <a:cs typeface="Arial"/>
              </a:rPr>
              <a:t>Communicatie (n=79, 22.9%)</a:t>
            </a:r>
          </a:p>
          <a:p>
            <a:pPr marL="457200" indent="-457200">
              <a:buAutoNum type="arabicPeriod"/>
            </a:pPr>
            <a:r>
              <a:rPr lang="nl-NL">
                <a:cs typeface="Arial"/>
              </a:rPr>
              <a:t>Leren over rollen van andere zorgdisciplines (n=73, 21.2%)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675A4EE-36B2-1A76-AC21-81BD99470BD6}"/>
              </a:ext>
            </a:extLst>
          </p:cNvPr>
          <p:cNvSpPr txBox="1">
            <a:spLocks/>
          </p:cNvSpPr>
          <p:nvPr/>
        </p:nvSpPr>
        <p:spPr>
          <a:xfrm>
            <a:off x="6094523" y="2456008"/>
            <a:ext cx="4852220" cy="358927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9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>
                <a:cs typeface="Arial"/>
              </a:rPr>
              <a:t>Studenten (N=275)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nl-NL">
                <a:cs typeface="Arial"/>
              </a:rPr>
              <a:t>Praktische interprofessionele trainingen (n=64, 23.3%)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nl-NL">
                <a:cs typeface="Arial"/>
              </a:rPr>
              <a:t>Samenwerken en communicatie (n=49, 17.8%)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nl-NL">
                <a:cs typeface="Arial"/>
              </a:rPr>
              <a:t>Interprofessioneel samenwerken op stage (n=44, 16.0%)</a:t>
            </a:r>
          </a:p>
        </p:txBody>
      </p:sp>
    </p:spTree>
    <p:extLst>
      <p:ext uri="{BB962C8B-B14F-4D97-AF65-F5344CB8AC3E}">
        <p14:creationId xmlns:p14="http://schemas.microsoft.com/office/powerpoint/2010/main" val="273064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9741D-393A-073A-A126-27B6FB99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398" y="164207"/>
            <a:ext cx="9498668" cy="1080000"/>
          </a:xfrm>
        </p:spPr>
        <p:txBody>
          <a:bodyPr/>
          <a:lstStyle/>
          <a:p>
            <a:r>
              <a:rPr lang="nl-NL">
                <a:cs typeface="Arial"/>
              </a:rPr>
              <a:t>Hoe ziet een ideale interprofessionele simulatietraining eruit? 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F70BA-57CB-8911-33A4-2D3EFB4A30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951" y="1243815"/>
            <a:ext cx="7002462" cy="707684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l-NL">
                <a:cs typeface="Arial"/>
              </a:rPr>
              <a:t>Met wie?  </a:t>
            </a:r>
            <a:endParaRPr lang="nl-NL"/>
          </a:p>
        </p:txBody>
      </p:sp>
      <p:pic>
        <p:nvPicPr>
          <p:cNvPr id="4" name="Afbeelding 3" descr="Afbeelding met zwart, duisternis&#10;&#10;Door AI gegenereerde inhoud is mogelijk onjuist.">
            <a:extLst>
              <a:ext uri="{FF2B5EF4-FFF2-40B4-BE49-F238E27FC236}">
                <a16:creationId xmlns:a16="http://schemas.microsoft.com/office/drawing/2014/main" id="{C6B373CE-AA10-F613-C397-4C0D63AC1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383" y="1424808"/>
            <a:ext cx="8273613" cy="2536935"/>
          </a:xfrm>
          <a:prstGeom prst="rect">
            <a:avLst/>
          </a:prstGeom>
        </p:spPr>
      </p:pic>
      <p:pic>
        <p:nvPicPr>
          <p:cNvPr id="9" name="Afbeelding 8" descr="Afbeelding met zwart, duisternis&#10;&#10;Door AI gegenereerde inhoud is mogelijk onjuist.">
            <a:extLst>
              <a:ext uri="{FF2B5EF4-FFF2-40B4-BE49-F238E27FC236}">
                <a16:creationId xmlns:a16="http://schemas.microsoft.com/office/drawing/2014/main" id="{5C28B7A2-5BCA-6CBD-AE06-C654BDA04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48" y="3963780"/>
            <a:ext cx="11027104" cy="2613441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64378217-E7E8-E515-E55E-BF86C1A6AEBC}"/>
              </a:ext>
            </a:extLst>
          </p:cNvPr>
          <p:cNvSpPr/>
          <p:nvPr/>
        </p:nvSpPr>
        <p:spPr>
          <a:xfrm>
            <a:off x="2004108" y="2352880"/>
            <a:ext cx="510466" cy="34031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A7B1ECF3-DC5C-8AF9-E1E9-4704D2B54729}"/>
              </a:ext>
            </a:extLst>
          </p:cNvPr>
          <p:cNvSpPr/>
          <p:nvPr/>
        </p:nvSpPr>
        <p:spPr>
          <a:xfrm>
            <a:off x="4684246" y="2352880"/>
            <a:ext cx="510466" cy="34031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F297EE8F-AD31-6765-C855-7F945F86626F}"/>
              </a:ext>
            </a:extLst>
          </p:cNvPr>
          <p:cNvSpPr/>
          <p:nvPr/>
        </p:nvSpPr>
        <p:spPr>
          <a:xfrm>
            <a:off x="664039" y="5269500"/>
            <a:ext cx="510466" cy="34031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77914F18-D5A3-D4D9-D536-2B73B9583657}"/>
              </a:ext>
            </a:extLst>
          </p:cNvPr>
          <p:cNvSpPr/>
          <p:nvPr/>
        </p:nvSpPr>
        <p:spPr>
          <a:xfrm>
            <a:off x="3274108" y="4770258"/>
            <a:ext cx="510466" cy="34031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C15E0464-8CA2-4544-4ABF-1709ABA3096C}"/>
              </a:ext>
            </a:extLst>
          </p:cNvPr>
          <p:cNvSpPr/>
          <p:nvPr/>
        </p:nvSpPr>
        <p:spPr>
          <a:xfrm>
            <a:off x="5726521" y="5011120"/>
            <a:ext cx="510466" cy="34031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FC6B32DD-5713-4422-C9DB-079661407159}"/>
              </a:ext>
            </a:extLst>
          </p:cNvPr>
          <p:cNvSpPr/>
          <p:nvPr/>
        </p:nvSpPr>
        <p:spPr>
          <a:xfrm>
            <a:off x="8231487" y="4770258"/>
            <a:ext cx="510466" cy="34031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90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65C9D-E476-2694-FC24-1F6E4DEE2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019" y="133552"/>
            <a:ext cx="7002462" cy="1080000"/>
          </a:xfrm>
        </p:spPr>
        <p:txBody>
          <a:bodyPr/>
          <a:lstStyle/>
          <a:p>
            <a:r>
              <a:rPr lang="nl-NL">
                <a:cs typeface="Arial"/>
              </a:rPr>
              <a:t>Hoe ziet een ideale interprofessionele simulatietraining eruit? 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98281-8A84-8F3B-FF28-F350DDA8F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0882" y="1081781"/>
            <a:ext cx="7002462" cy="9135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l-NL">
                <a:cs typeface="Arial"/>
              </a:rPr>
              <a:t>Wat? </a:t>
            </a:r>
          </a:p>
          <a:p>
            <a:r>
              <a:rPr lang="nl-NL">
                <a:cs typeface="Arial"/>
              </a:rPr>
              <a:t>Leerdoelen</a:t>
            </a:r>
          </a:p>
          <a:p>
            <a:endParaRPr lang="nl-NL">
              <a:cs typeface="Arial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2166A38-677A-E9F3-FFF2-0FE921F55F76}"/>
              </a:ext>
            </a:extLst>
          </p:cNvPr>
          <p:cNvSpPr txBox="1">
            <a:spLocks/>
          </p:cNvSpPr>
          <p:nvPr/>
        </p:nvSpPr>
        <p:spPr>
          <a:xfrm>
            <a:off x="1058316" y="2517319"/>
            <a:ext cx="3941325" cy="913512"/>
          </a:xfrm>
          <a:prstGeom prst="rect">
            <a:avLst/>
          </a:prstGeom>
        </p:spPr>
        <p:txBody>
          <a:bodyPr vert="horz" lIns="0" tIns="0" rIns="0" bIns="0" rtlCol="0" anchor="t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9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>
                <a:cs typeface="Arial"/>
              </a:rPr>
              <a:t>Zorgprofessionals </a:t>
            </a:r>
            <a:endParaRPr lang="nl-NL"/>
          </a:p>
          <a:p>
            <a:pPr marL="457200" indent="-457200">
              <a:buAutoNum type="arabicPeriod"/>
            </a:pPr>
            <a:r>
              <a:rPr lang="nl-NL">
                <a:cs typeface="Arial"/>
              </a:rPr>
              <a:t>Communicatievaardigheden (45.2%)</a:t>
            </a:r>
          </a:p>
          <a:p>
            <a:pPr marL="457200" indent="-457200">
              <a:buAutoNum type="arabicPeriod"/>
            </a:pPr>
            <a:r>
              <a:rPr lang="nl-NL">
                <a:cs typeface="Arial"/>
              </a:rPr>
              <a:t>Kritisch denken (43.4%)</a:t>
            </a:r>
          </a:p>
          <a:p>
            <a:pPr marL="457200" indent="-457200">
              <a:buAutoNum type="arabicPeriod"/>
            </a:pPr>
            <a:r>
              <a:rPr lang="nl-NL">
                <a:cs typeface="Arial"/>
              </a:rPr>
              <a:t>Kennis verbeteren (41.2%)</a:t>
            </a:r>
          </a:p>
          <a:p>
            <a:endParaRPr lang="nl-NL">
              <a:cs typeface="Arial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EC2680-BA54-DE5C-675C-767A294C60DA}"/>
              </a:ext>
            </a:extLst>
          </p:cNvPr>
          <p:cNvSpPr txBox="1">
            <a:spLocks/>
          </p:cNvSpPr>
          <p:nvPr/>
        </p:nvSpPr>
        <p:spPr>
          <a:xfrm>
            <a:off x="4999695" y="2517319"/>
            <a:ext cx="3941325" cy="913512"/>
          </a:xfrm>
          <a:prstGeom prst="rect">
            <a:avLst/>
          </a:prstGeom>
        </p:spPr>
        <p:txBody>
          <a:bodyPr vert="horz" lIns="0" tIns="0" rIns="0" bIns="0" rtlCol="0" anchor="t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9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>
                <a:cs typeface="Arial"/>
              </a:rPr>
              <a:t>Studenten</a:t>
            </a:r>
            <a:endParaRPr lang="nl-NL"/>
          </a:p>
          <a:p>
            <a:pPr marL="457200" indent="-457200">
              <a:buAutoNum type="arabicPeriod"/>
            </a:pPr>
            <a:r>
              <a:rPr lang="nl-NL">
                <a:cs typeface="Arial"/>
              </a:rPr>
              <a:t>Zelfvertrouwen (49.4%)</a:t>
            </a:r>
          </a:p>
          <a:p>
            <a:pPr marL="457200" indent="-457200">
              <a:buAutoNum type="arabicPeriod"/>
            </a:pPr>
            <a:r>
              <a:rPr lang="nl-NL">
                <a:cs typeface="Arial"/>
              </a:rPr>
              <a:t>Stressbestendigheid (49.1%)</a:t>
            </a:r>
          </a:p>
          <a:p>
            <a:pPr marL="457200" indent="-457200">
              <a:buAutoNum type="arabicPeriod"/>
            </a:pPr>
            <a:r>
              <a:rPr lang="nl-NL">
                <a:cs typeface="Arial"/>
              </a:rPr>
              <a:t>Kritisch denken (45.9%)</a:t>
            </a:r>
          </a:p>
          <a:p>
            <a:endParaRPr lang="nl-NL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581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3D966-24D1-71A2-294B-7FE067E8E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175F1-F5FE-CA8B-3731-A1FE2DB4C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019" y="133552"/>
            <a:ext cx="7002462" cy="1080000"/>
          </a:xfrm>
        </p:spPr>
        <p:txBody>
          <a:bodyPr/>
          <a:lstStyle/>
          <a:p>
            <a:r>
              <a:rPr lang="nl-NL">
                <a:cs typeface="Arial"/>
              </a:rPr>
              <a:t>Hoe ziet een ideale interprofessionele simulatietraining eruit? 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50BE1-F5EB-39FA-36E5-7A0B1C0E6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0882" y="1081781"/>
            <a:ext cx="7002462" cy="9135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l-NL">
                <a:cs typeface="Arial"/>
              </a:rPr>
              <a:t>Welk scenario?</a:t>
            </a:r>
          </a:p>
          <a:p>
            <a:endParaRPr lang="nl-NL">
              <a:cs typeface="Arial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77DF673-2F90-9CD2-7B73-761CAC58995E}"/>
              </a:ext>
            </a:extLst>
          </p:cNvPr>
          <p:cNvSpPr txBox="1">
            <a:spLocks/>
          </p:cNvSpPr>
          <p:nvPr/>
        </p:nvSpPr>
        <p:spPr>
          <a:xfrm>
            <a:off x="1058316" y="2517319"/>
            <a:ext cx="3941325" cy="913512"/>
          </a:xfrm>
          <a:prstGeom prst="rect">
            <a:avLst/>
          </a:prstGeom>
        </p:spPr>
        <p:txBody>
          <a:bodyPr vert="horz" lIns="0" tIns="0" rIns="0" bIns="0" rtlCol="0" anchor="t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9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>
                <a:cs typeface="Arial"/>
              </a:rPr>
              <a:t>Zorgprofessionals (N=786)</a:t>
            </a:r>
            <a:endParaRPr lang="nl-NL"/>
          </a:p>
          <a:p>
            <a:pPr marL="457200" indent="-457200">
              <a:buAutoNum type="arabicPeriod"/>
            </a:pPr>
            <a:r>
              <a:rPr lang="nl-NL">
                <a:cs typeface="Arial"/>
              </a:rPr>
              <a:t>Acute zorg (58.1%)</a:t>
            </a:r>
          </a:p>
          <a:p>
            <a:pPr marL="457200" indent="-457200">
              <a:buAutoNum type="arabicPeriod"/>
            </a:pPr>
            <a:r>
              <a:rPr lang="nl-NL">
                <a:cs typeface="Arial"/>
              </a:rPr>
              <a:t>Agressie (44.9%)</a:t>
            </a:r>
          </a:p>
          <a:p>
            <a:pPr marL="457200" indent="-457200">
              <a:buAutoNum type="arabicPeriod"/>
            </a:pPr>
            <a:r>
              <a:rPr lang="nl-NL">
                <a:cs typeface="Arial"/>
              </a:rPr>
              <a:t>Verschillend afhankelijk van zorgberoep</a:t>
            </a:r>
          </a:p>
          <a:p>
            <a:endParaRPr lang="nl-NL">
              <a:cs typeface="Arial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23B2A73-2526-BA47-DE38-89F48F4C77FE}"/>
              </a:ext>
            </a:extLst>
          </p:cNvPr>
          <p:cNvSpPr txBox="1">
            <a:spLocks/>
          </p:cNvSpPr>
          <p:nvPr/>
        </p:nvSpPr>
        <p:spPr>
          <a:xfrm>
            <a:off x="4999695" y="2517319"/>
            <a:ext cx="3941325" cy="913512"/>
          </a:xfrm>
          <a:prstGeom prst="rect">
            <a:avLst/>
          </a:prstGeom>
        </p:spPr>
        <p:txBody>
          <a:bodyPr vert="horz" lIns="0" tIns="0" rIns="0" bIns="0" rtlCol="0" anchor="t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90000" indent="-27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>
                <a:cs typeface="Arial"/>
              </a:rPr>
              <a:t>Studenten (N=536)</a:t>
            </a:r>
            <a:endParaRPr lang="nl-NL"/>
          </a:p>
          <a:p>
            <a:pPr marL="457200" indent="-457200">
              <a:buAutoNum type="arabicPeriod"/>
            </a:pPr>
            <a:r>
              <a:rPr lang="nl-NL">
                <a:cs typeface="Arial"/>
              </a:rPr>
              <a:t>Acute zorg (61.0%)</a:t>
            </a:r>
          </a:p>
          <a:p>
            <a:pPr marL="457200" indent="-457200">
              <a:buAutoNum type="arabicPeriod"/>
            </a:pPr>
            <a:r>
              <a:rPr lang="nl-NL">
                <a:cs typeface="Arial"/>
              </a:rPr>
              <a:t>Trauma (54.5%)</a:t>
            </a:r>
            <a:endParaRPr lang="nl-NL"/>
          </a:p>
          <a:p>
            <a:pPr marL="457200" indent="-457200">
              <a:buAutoNum type="arabicPeriod"/>
            </a:pPr>
            <a:r>
              <a:rPr lang="nl-NL">
                <a:cs typeface="Arial"/>
              </a:rPr>
              <a:t>Verschillend afhankelijk van zorgopleiding</a:t>
            </a:r>
            <a:endParaRPr lang="nl-NL"/>
          </a:p>
          <a:p>
            <a:endParaRPr lang="nl-NL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278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C548A-A542-6386-660B-ACBDE02E8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53" y="76621"/>
            <a:ext cx="7002462" cy="1080000"/>
          </a:xfrm>
        </p:spPr>
        <p:txBody>
          <a:bodyPr/>
          <a:lstStyle/>
          <a:p>
            <a:r>
              <a:rPr lang="nl-NL">
                <a:cs typeface="Arial"/>
              </a:rPr>
              <a:t>Hoe ziet een ideale interprofessionele simulatietraining eruit? 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C1AAD-0FD5-6D83-9632-5ECD59288F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8813" y="2456884"/>
            <a:ext cx="4931048" cy="3589270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buChar char="•"/>
            </a:pPr>
            <a:r>
              <a:rPr lang="nl-NL">
                <a:cs typeface="Arial"/>
              </a:rPr>
              <a:t>Slechts 6.6% en 3.7% heeft eerdere ervaring met VR en AR</a:t>
            </a:r>
          </a:p>
          <a:p>
            <a:pPr marL="342900" indent="-342900">
              <a:buChar char="•"/>
            </a:pPr>
            <a:r>
              <a:rPr lang="nl-NL">
                <a:cs typeface="Arial"/>
              </a:rPr>
              <a:t>47.9% wilt een interprofessionele simulatietraining op een 'werkelijke' plaats' (in situ)</a:t>
            </a:r>
          </a:p>
          <a:p>
            <a:pPr marL="342900" indent="-342900">
              <a:buChar char="•"/>
            </a:pPr>
            <a:r>
              <a:rPr lang="nl-NL">
                <a:cs typeface="Arial"/>
              </a:rPr>
              <a:t>53.9% wil 1-2 x per jaar deelnemen</a:t>
            </a:r>
          </a:p>
        </p:txBody>
      </p:sp>
      <p:pic>
        <p:nvPicPr>
          <p:cNvPr id="4" name="Afbeelding 3" descr="Afbeelding met schermopname, tekst, Rechthoek, plein&#10;&#10;Door AI gegenereerde inhoud is mogelijk onjuist.">
            <a:extLst>
              <a:ext uri="{FF2B5EF4-FFF2-40B4-BE49-F238E27FC236}">
                <a16:creationId xmlns:a16="http://schemas.microsoft.com/office/drawing/2014/main" id="{29D21F34-9382-92C6-D46A-6FD3377E2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92" y="870823"/>
            <a:ext cx="5243786" cy="2913557"/>
          </a:xfrm>
          <a:prstGeom prst="rect">
            <a:avLst/>
          </a:prstGeom>
        </p:spPr>
      </p:pic>
      <p:pic>
        <p:nvPicPr>
          <p:cNvPr id="5" name="Afbeelding 4" descr="Afbeelding met schermopname, tekst, Rechthoek, plein&#10;&#10;Door AI gegenereerde inhoud is mogelijk onjuist.">
            <a:extLst>
              <a:ext uri="{FF2B5EF4-FFF2-40B4-BE49-F238E27FC236}">
                <a16:creationId xmlns:a16="http://schemas.microsoft.com/office/drawing/2014/main" id="{159FFA87-6591-6D8F-2224-0600BCD31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90" y="3781973"/>
            <a:ext cx="5258456" cy="284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2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6310C-8707-A873-0DF6-8EBBC740B1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>
                <a:cs typeface="Arial"/>
              </a:rPr>
              <a:t>Marktonderzoek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5072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B463D5-4499-45E3-B3E0-7A2B9CE3D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000" y="828000"/>
            <a:ext cx="3681027" cy="1856740"/>
          </a:xfrm>
        </p:spPr>
        <p:txBody>
          <a:bodyPr/>
          <a:lstStyle/>
          <a:p>
            <a:endParaRPr lang="nl-BE">
              <a:cs typeface="Arial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83D5EC-44AB-4053-8EE8-221A299CA2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r>
              <a:rPr lang="nl-BE"/>
              <a:t>Welkomstwoord</a:t>
            </a:r>
            <a:endParaRPr lang="nl-BE" sz="2000"/>
          </a:p>
          <a:p>
            <a:pPr algn="r"/>
            <a:r>
              <a:rPr lang="nl-BE" sz="2400">
                <a:cs typeface="Arial"/>
              </a:rPr>
              <a:t>Sofie </a:t>
            </a:r>
            <a:r>
              <a:rPr lang="nl-BE" sz="2400" err="1">
                <a:cs typeface="Arial"/>
              </a:rPr>
              <a:t>Vanmarcke</a:t>
            </a:r>
            <a:r>
              <a:rPr lang="nl-BE" sz="2400">
                <a:cs typeface="Arial"/>
              </a:rPr>
              <a:t> </a:t>
            </a:r>
          </a:p>
          <a:p>
            <a:pPr algn="r"/>
            <a:r>
              <a:rPr lang="nl-BE" sz="1600">
                <a:cs typeface="Arial"/>
              </a:rPr>
              <a:t>(Gouverneur </a:t>
            </a:r>
            <a:r>
              <a:rPr lang="nl-BE" sz="1600" err="1">
                <a:cs typeface="Arial"/>
              </a:rPr>
              <a:t>Kinsbergencentrum</a:t>
            </a:r>
            <a:r>
              <a:rPr lang="nl-BE" sz="1600">
                <a:cs typeface="Arial"/>
              </a:rPr>
              <a:t>)</a:t>
            </a:r>
            <a:endParaRPr lang="nl-BE" err="1"/>
          </a:p>
          <a:p>
            <a:pPr algn="r"/>
            <a:endParaRPr lang="nl-BE" sz="2000">
              <a:cs typeface="Arial"/>
            </a:endParaRPr>
          </a:p>
        </p:txBody>
      </p:sp>
      <p:pic>
        <p:nvPicPr>
          <p:cNvPr id="4" name="Picture 3" descr="Afbeelding met Menselijk gezicht, persoon, kleding, glimlach&#10;&#10;Door AI gegenereerde inhoud is mogelijk onjuist.">
            <a:extLst>
              <a:ext uri="{FF2B5EF4-FFF2-40B4-BE49-F238E27FC236}">
                <a16:creationId xmlns:a16="http://schemas.microsoft.com/office/drawing/2014/main" id="{176F7208-D28F-FAA0-2B58-6AD8B6BF2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5992" y="3429525"/>
            <a:ext cx="2077954" cy="180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07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612C2-EF5D-E0D5-9AEB-1DA23ADC9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Arial"/>
              </a:rPr>
              <a:t>Steekproefkenmerken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57CF0-287C-3888-F6D3-AD8D93E36C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342900" indent="-342900">
              <a:buChar char="•"/>
            </a:pPr>
            <a:r>
              <a:rPr lang="nl-NL">
                <a:cs typeface="Arial"/>
              </a:rPr>
              <a:t>261 instellingen </a:t>
            </a:r>
          </a:p>
          <a:p>
            <a:pPr marL="612775" lvl="1" indent="-269875">
              <a:buFont typeface="Courier New" panose="020B0604020202020204" pitchFamily="34" charset="0"/>
              <a:buChar char="o"/>
            </a:pPr>
            <a:r>
              <a:rPr lang="nl-NL">
                <a:cs typeface="Arial"/>
              </a:rPr>
              <a:t>222 in Vlaanderen</a:t>
            </a:r>
          </a:p>
          <a:p>
            <a:pPr marL="612775" lvl="1" indent="-269875">
              <a:buFont typeface="Courier New" panose="020B0604020202020204" pitchFamily="34" charset="0"/>
              <a:buChar char="o"/>
            </a:pPr>
            <a:r>
              <a:rPr lang="nl-NL">
                <a:cs typeface="Arial"/>
              </a:rPr>
              <a:t>39 in Noord-Brabant </a:t>
            </a:r>
          </a:p>
          <a:p>
            <a:pPr marL="612775" lvl="1" indent="-269875">
              <a:buFont typeface="Courier New" panose="020B0604020202020204" pitchFamily="34" charset="0"/>
              <a:buChar char="o"/>
            </a:pPr>
            <a:r>
              <a:rPr lang="nl-NL">
                <a:cs typeface="Arial"/>
              </a:rPr>
              <a:t>35.2% in provincie Antwerpen </a:t>
            </a:r>
          </a:p>
          <a:p>
            <a:pPr marL="612775" lvl="1" indent="-269875">
              <a:buFont typeface="Courier New" panose="020B0604020202020204" pitchFamily="34" charset="0"/>
              <a:buChar char="o"/>
            </a:pPr>
            <a:r>
              <a:rPr lang="nl-NL">
                <a:cs typeface="Arial"/>
              </a:rPr>
              <a:t>Type instellingen</a:t>
            </a:r>
          </a:p>
          <a:p>
            <a:pPr marL="1152525" lvl="2" indent="-269875">
              <a:buFont typeface="Wingdings" panose="020B0604020202020204" pitchFamily="34" charset="0"/>
              <a:buChar char="§"/>
            </a:pPr>
            <a:r>
              <a:rPr lang="nl-NL">
                <a:cs typeface="Arial"/>
              </a:rPr>
              <a:t>64.4% zorginstellingen </a:t>
            </a:r>
          </a:p>
          <a:p>
            <a:pPr marL="1152525" lvl="2" indent="-269875">
              <a:buFont typeface="Wingdings" panose="020B0604020202020204" pitchFamily="34" charset="0"/>
              <a:buChar char="§"/>
            </a:pPr>
            <a:r>
              <a:rPr lang="nl-NL">
                <a:cs typeface="Arial"/>
              </a:rPr>
              <a:t>8.4% instellingen voor hoger onderwijs </a:t>
            </a:r>
          </a:p>
          <a:p>
            <a:pPr marL="1152525" lvl="2" indent="-269875">
              <a:buFont typeface="Wingdings" panose="020B0604020202020204" pitchFamily="34" charset="0"/>
              <a:buChar char="§"/>
            </a:pPr>
            <a:r>
              <a:rPr lang="nl-NL">
                <a:cs typeface="Arial"/>
              </a:rPr>
              <a:t>27.2% instellingen voor ander onderwijs</a:t>
            </a:r>
          </a:p>
          <a:p>
            <a:pPr marL="882650" lvl="2" indent="0">
              <a:buNone/>
            </a:pPr>
            <a:endParaRPr lang="nl-NL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816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9979B-34F5-BA6C-3F34-82A5C22A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53" y="85379"/>
            <a:ext cx="8933737" cy="1080000"/>
          </a:xfrm>
        </p:spPr>
        <p:txBody>
          <a:bodyPr/>
          <a:lstStyle/>
          <a:p>
            <a:r>
              <a:rPr lang="nl-NL">
                <a:cs typeface="Arial"/>
              </a:rPr>
              <a:t>Instellingen die (nog) geen simulatietrainingen organiseren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CB315-BAFE-27DA-F7E6-6B0BCC6DE0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7158" y="4116642"/>
            <a:ext cx="7002462" cy="852202"/>
          </a:xfrm>
        </p:spPr>
        <p:txBody>
          <a:bodyPr vert="horz" lIns="0" tIns="0" rIns="0" bIns="0" rtlCol="0" anchor="t">
            <a:normAutofit/>
          </a:bodyPr>
          <a:lstStyle/>
          <a:p>
            <a:endParaRPr lang="nl-NL">
              <a:cs typeface="Arial"/>
            </a:endParaRPr>
          </a:p>
        </p:txBody>
      </p:sp>
      <p:pic>
        <p:nvPicPr>
          <p:cNvPr id="4" name="Afbeelding 3" descr="Afbeelding met tekst, schermopname, nummer, diagram&#10;&#10;Door AI gegenereerde inhoud is mogelijk onjuist.">
            <a:extLst>
              <a:ext uri="{FF2B5EF4-FFF2-40B4-BE49-F238E27FC236}">
                <a16:creationId xmlns:a16="http://schemas.microsoft.com/office/drawing/2014/main" id="{53AA2921-DBF3-1E0F-91BD-4306B71EE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284" y="935968"/>
            <a:ext cx="7280604" cy="2914651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05D46016-0891-DD1E-C903-6CEE9164F70A}"/>
              </a:ext>
            </a:extLst>
          </p:cNvPr>
          <p:cNvSpPr/>
          <p:nvPr/>
        </p:nvSpPr>
        <p:spPr>
          <a:xfrm>
            <a:off x="4913847" y="3430176"/>
            <a:ext cx="443552" cy="295701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0580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80DA8-C379-BF65-C169-28D57DFCB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Arial"/>
              </a:rPr>
              <a:t>Literatuurlijst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BE30A-5E5A-4089-EFA4-8BC6BD98CD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089" y="1751815"/>
            <a:ext cx="11009530" cy="504758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l-NL" sz="1050">
                <a:ea typeface="+mn-lt"/>
                <a:cs typeface="+mn-lt"/>
              </a:rPr>
              <a:t>1.</a:t>
            </a:r>
            <a:r>
              <a:rPr lang="nl-NL" sz="1050">
                <a:cs typeface="Arial"/>
              </a:rPr>
              <a:t>Reeves S, </a:t>
            </a:r>
            <a:r>
              <a:rPr lang="nl-NL" sz="1050" err="1">
                <a:cs typeface="Arial"/>
              </a:rPr>
              <a:t>Perrier</a:t>
            </a:r>
            <a:r>
              <a:rPr lang="nl-NL" sz="1050">
                <a:cs typeface="Arial"/>
              </a:rPr>
              <a:t> L, Goldman J, </a:t>
            </a:r>
            <a:r>
              <a:rPr lang="nl-NL" sz="1050" err="1">
                <a:cs typeface="Arial"/>
              </a:rPr>
              <a:t>Freeth</a:t>
            </a:r>
            <a:r>
              <a:rPr lang="nl-NL" sz="1050">
                <a:cs typeface="Arial"/>
              </a:rPr>
              <a:t> D, </a:t>
            </a:r>
            <a:r>
              <a:rPr lang="nl-NL" sz="1050" err="1">
                <a:cs typeface="Arial"/>
              </a:rPr>
              <a:t>Zwarenstein</a:t>
            </a:r>
            <a:r>
              <a:rPr lang="nl-NL" sz="1050">
                <a:cs typeface="Arial"/>
              </a:rPr>
              <a:t> M. </a:t>
            </a:r>
            <a:r>
              <a:rPr lang="nl-NL" sz="1050" err="1">
                <a:cs typeface="Arial"/>
              </a:rPr>
              <a:t>Interprofessional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education</a:t>
            </a:r>
            <a:r>
              <a:rPr lang="nl-NL" sz="1050">
                <a:cs typeface="Arial"/>
              </a:rPr>
              <a:t>: </a:t>
            </a:r>
            <a:r>
              <a:rPr lang="nl-NL" sz="1050" err="1">
                <a:cs typeface="Arial"/>
              </a:rPr>
              <a:t>effects</a:t>
            </a:r>
            <a:r>
              <a:rPr lang="nl-NL" sz="1050">
                <a:cs typeface="Arial"/>
              </a:rPr>
              <a:t> on professional </a:t>
            </a:r>
            <a:r>
              <a:rPr lang="nl-NL" sz="1050" err="1">
                <a:cs typeface="Arial"/>
              </a:rPr>
              <a:t>practice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and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healthcare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outcomes</a:t>
            </a:r>
            <a:r>
              <a:rPr lang="nl-NL" sz="1050">
                <a:cs typeface="Arial"/>
              </a:rPr>
              <a:t> (update). </a:t>
            </a:r>
            <a:r>
              <a:rPr lang="nl-NL" sz="1050" err="1">
                <a:cs typeface="Arial"/>
              </a:rPr>
              <a:t>Cochrane</a:t>
            </a:r>
            <a:r>
              <a:rPr lang="nl-NL" sz="1050">
                <a:cs typeface="Arial"/>
              </a:rPr>
              <a:t> Database </a:t>
            </a:r>
            <a:r>
              <a:rPr lang="nl-NL" sz="1050" err="1">
                <a:cs typeface="Arial"/>
              </a:rPr>
              <a:t>Syst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Rev</a:t>
            </a:r>
            <a:r>
              <a:rPr lang="nl-NL" sz="1050">
                <a:cs typeface="Arial"/>
              </a:rPr>
              <a:t>. 2013;2013(3):Cd002213.</a:t>
            </a:r>
          </a:p>
          <a:p>
            <a:r>
              <a:rPr lang="nl-NL" sz="1050">
                <a:ea typeface="+mn-lt"/>
                <a:cs typeface="+mn-lt"/>
              </a:rPr>
              <a:t>2.</a:t>
            </a:r>
            <a:r>
              <a:rPr lang="nl-NL" sz="1050">
                <a:cs typeface="Arial"/>
              </a:rPr>
              <a:t>Gilbert JH, </a:t>
            </a:r>
            <a:r>
              <a:rPr lang="nl-NL" sz="1050" err="1">
                <a:cs typeface="Arial"/>
              </a:rPr>
              <a:t>Yan</a:t>
            </a:r>
            <a:r>
              <a:rPr lang="nl-NL" sz="1050">
                <a:cs typeface="Arial"/>
              </a:rPr>
              <a:t> J, Hoffman SJ. A WHO report: </a:t>
            </a:r>
            <a:r>
              <a:rPr lang="nl-NL" sz="1050" err="1">
                <a:cs typeface="Arial"/>
              </a:rPr>
              <a:t>framework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for</a:t>
            </a:r>
            <a:r>
              <a:rPr lang="nl-NL" sz="1050">
                <a:cs typeface="Arial"/>
              </a:rPr>
              <a:t> action on </a:t>
            </a:r>
            <a:r>
              <a:rPr lang="nl-NL" sz="1050" err="1">
                <a:cs typeface="Arial"/>
              </a:rPr>
              <a:t>interprofessional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education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and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collaborative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practice</a:t>
            </a:r>
            <a:r>
              <a:rPr lang="nl-NL" sz="1050">
                <a:cs typeface="Arial"/>
              </a:rPr>
              <a:t>. J </a:t>
            </a:r>
            <a:r>
              <a:rPr lang="nl-NL" sz="1050" err="1">
                <a:cs typeface="Arial"/>
              </a:rPr>
              <a:t>Allied</a:t>
            </a:r>
            <a:r>
              <a:rPr lang="nl-NL" sz="1050">
                <a:cs typeface="Arial"/>
              </a:rPr>
              <a:t> Health. 2010;39 </a:t>
            </a:r>
            <a:r>
              <a:rPr lang="nl-NL" sz="1050" err="1">
                <a:cs typeface="Arial"/>
              </a:rPr>
              <a:t>Suppl</a:t>
            </a:r>
            <a:r>
              <a:rPr lang="nl-NL" sz="1050">
                <a:cs typeface="Arial"/>
              </a:rPr>
              <a:t> 1:196-7.</a:t>
            </a:r>
          </a:p>
          <a:p>
            <a:r>
              <a:rPr lang="nl-NL" sz="1050">
                <a:ea typeface="+mn-lt"/>
                <a:cs typeface="+mn-lt"/>
              </a:rPr>
              <a:t>3.</a:t>
            </a:r>
            <a:r>
              <a:rPr lang="nl-NL" sz="1050">
                <a:cs typeface="Arial"/>
              </a:rPr>
              <a:t>Promotion </a:t>
            </a:r>
            <a:r>
              <a:rPr lang="nl-NL" sz="1050" err="1">
                <a:cs typeface="Arial"/>
              </a:rPr>
              <a:t>BoH</a:t>
            </a:r>
            <a:r>
              <a:rPr lang="nl-NL" sz="1050">
                <a:cs typeface="Arial"/>
              </a:rPr>
              <a:t>, Prevention D, </a:t>
            </a:r>
            <a:r>
              <a:rPr lang="nl-NL" sz="1050" err="1">
                <a:cs typeface="Arial"/>
              </a:rPr>
              <a:t>Century</a:t>
            </a:r>
            <a:r>
              <a:rPr lang="nl-NL" sz="1050">
                <a:cs typeface="Arial"/>
              </a:rPr>
              <a:t> </a:t>
            </a:r>
            <a:r>
              <a:rPr lang="nl-NL" sz="1050" err="1">
                <a:cs typeface="Arial"/>
              </a:rPr>
              <a:t>CoAtHotPits</a:t>
            </a:r>
            <a:r>
              <a:rPr lang="nl-NL" sz="1050">
                <a:cs typeface="Arial"/>
              </a:rPr>
              <a:t>. The </a:t>
            </a:r>
            <a:r>
              <a:rPr lang="nl-NL" sz="1050" err="1">
                <a:cs typeface="Arial"/>
              </a:rPr>
              <a:t>Future</a:t>
            </a:r>
            <a:r>
              <a:rPr lang="nl-NL" sz="1050">
                <a:cs typeface="Arial"/>
              </a:rPr>
              <a:t> of </a:t>
            </a:r>
            <a:r>
              <a:rPr lang="nl-NL" sz="1050" err="1">
                <a:cs typeface="Arial"/>
              </a:rPr>
              <a:t>the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Public's</a:t>
            </a:r>
            <a:r>
              <a:rPr lang="nl-NL" sz="1050">
                <a:cs typeface="Arial"/>
              </a:rPr>
              <a:t> Health in </a:t>
            </a:r>
            <a:r>
              <a:rPr lang="nl-NL" sz="1050" err="1">
                <a:cs typeface="Arial"/>
              </a:rPr>
              <a:t>the</a:t>
            </a:r>
            <a:r>
              <a:rPr lang="nl-NL" sz="1050">
                <a:cs typeface="Arial"/>
              </a:rPr>
              <a:t> 21st </a:t>
            </a:r>
            <a:r>
              <a:rPr lang="nl-NL" sz="1050" err="1">
                <a:cs typeface="Arial"/>
              </a:rPr>
              <a:t>Century</a:t>
            </a:r>
            <a:r>
              <a:rPr lang="nl-NL" sz="1050">
                <a:cs typeface="Arial"/>
              </a:rPr>
              <a:t>: National Academies Press; 2003.</a:t>
            </a:r>
          </a:p>
          <a:p>
            <a:r>
              <a:rPr lang="nl-NL" sz="1050">
                <a:ea typeface="+mn-lt"/>
                <a:cs typeface="+mn-lt"/>
              </a:rPr>
              <a:t>4.</a:t>
            </a:r>
            <a:r>
              <a:rPr lang="nl-NL" sz="1050">
                <a:cs typeface="Arial"/>
              </a:rPr>
              <a:t>Great Britain. </a:t>
            </a:r>
            <a:r>
              <a:rPr lang="nl-NL" sz="1050" err="1">
                <a:cs typeface="Arial"/>
              </a:rPr>
              <a:t>Department</a:t>
            </a:r>
            <a:r>
              <a:rPr lang="nl-NL" sz="1050">
                <a:cs typeface="Arial"/>
              </a:rPr>
              <a:t> of H. </a:t>
            </a:r>
            <a:r>
              <a:rPr lang="nl-NL" sz="1050" err="1">
                <a:cs typeface="Arial"/>
              </a:rPr>
              <a:t>Working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together</a:t>
            </a:r>
            <a:r>
              <a:rPr lang="nl-NL" sz="1050">
                <a:cs typeface="Arial"/>
              </a:rPr>
              <a:t>, </a:t>
            </a:r>
            <a:r>
              <a:rPr lang="nl-NL" sz="1050" err="1">
                <a:cs typeface="Arial"/>
              </a:rPr>
              <a:t>learning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together</a:t>
            </a:r>
            <a:r>
              <a:rPr lang="nl-NL" sz="1050">
                <a:cs typeface="Arial"/>
              </a:rPr>
              <a:t> a </a:t>
            </a:r>
            <a:r>
              <a:rPr lang="nl-NL" sz="1050" err="1">
                <a:cs typeface="Arial"/>
              </a:rPr>
              <a:t>framework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for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lifelong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learning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for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the</a:t>
            </a:r>
            <a:r>
              <a:rPr lang="nl-NL" sz="1050">
                <a:cs typeface="Arial"/>
              </a:rPr>
              <a:t> NHS. London: </a:t>
            </a:r>
            <a:r>
              <a:rPr lang="nl-NL" sz="1050" err="1">
                <a:cs typeface="Arial"/>
              </a:rPr>
              <a:t>Department</a:t>
            </a:r>
            <a:r>
              <a:rPr lang="nl-NL" sz="1050">
                <a:cs typeface="Arial"/>
              </a:rPr>
              <a:t> of Health; 2001.</a:t>
            </a:r>
          </a:p>
          <a:p>
            <a:r>
              <a:rPr lang="nl-NL" sz="1050">
                <a:ea typeface="+mn-lt"/>
                <a:cs typeface="+mn-lt"/>
              </a:rPr>
              <a:t>5.</a:t>
            </a:r>
            <a:r>
              <a:rPr lang="nl-NL" sz="1050">
                <a:cs typeface="Arial"/>
              </a:rPr>
              <a:t>Cooper H, Carlisle C, Gibbs T, Watkins C. </a:t>
            </a:r>
            <a:r>
              <a:rPr lang="nl-NL" sz="1050" err="1">
                <a:cs typeface="Arial"/>
              </a:rPr>
              <a:t>Developing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an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evidence</a:t>
            </a:r>
            <a:r>
              <a:rPr lang="nl-NL" sz="1050">
                <a:cs typeface="Arial"/>
              </a:rPr>
              <a:t> base </a:t>
            </a:r>
            <a:r>
              <a:rPr lang="nl-NL" sz="1050" err="1">
                <a:cs typeface="Arial"/>
              </a:rPr>
              <a:t>for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interdisciplinary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learning</a:t>
            </a:r>
            <a:r>
              <a:rPr lang="nl-NL" sz="1050">
                <a:cs typeface="Arial"/>
              </a:rPr>
              <a:t>: a </a:t>
            </a:r>
            <a:r>
              <a:rPr lang="nl-NL" sz="1050" err="1">
                <a:cs typeface="Arial"/>
              </a:rPr>
              <a:t>systematic</a:t>
            </a:r>
            <a:r>
              <a:rPr lang="nl-NL" sz="1050">
                <a:cs typeface="Arial"/>
              </a:rPr>
              <a:t> review. J Adv </a:t>
            </a:r>
            <a:r>
              <a:rPr lang="nl-NL" sz="1050" err="1">
                <a:cs typeface="Arial"/>
              </a:rPr>
              <a:t>Nurs</a:t>
            </a:r>
            <a:r>
              <a:rPr lang="nl-NL" sz="1050">
                <a:cs typeface="Arial"/>
              </a:rPr>
              <a:t>. 2001;35(2):228-37.</a:t>
            </a:r>
          </a:p>
          <a:p>
            <a:r>
              <a:rPr lang="nl-NL" sz="1050">
                <a:ea typeface="+mn-lt"/>
                <a:cs typeface="+mn-lt"/>
              </a:rPr>
              <a:t>6.</a:t>
            </a:r>
            <a:r>
              <a:rPr lang="nl-NL" sz="1050">
                <a:cs typeface="Arial"/>
              </a:rPr>
              <a:t>Barr H, Koppel I, </a:t>
            </a:r>
            <a:r>
              <a:rPr lang="nl-NL" sz="1050" err="1">
                <a:cs typeface="Arial"/>
              </a:rPr>
              <a:t>Reeves</a:t>
            </a:r>
            <a:r>
              <a:rPr lang="nl-NL" sz="1050">
                <a:cs typeface="Arial"/>
              </a:rPr>
              <a:t> S, </a:t>
            </a:r>
            <a:r>
              <a:rPr lang="nl-NL" sz="1050" err="1">
                <a:cs typeface="Arial"/>
              </a:rPr>
              <a:t>Hammick</a:t>
            </a:r>
            <a:r>
              <a:rPr lang="nl-NL" sz="1050">
                <a:cs typeface="Arial"/>
              </a:rPr>
              <a:t> M, </a:t>
            </a:r>
            <a:r>
              <a:rPr lang="nl-NL" sz="1050" err="1">
                <a:cs typeface="Arial"/>
              </a:rPr>
              <a:t>Freeth</a:t>
            </a:r>
            <a:r>
              <a:rPr lang="nl-NL" sz="1050">
                <a:cs typeface="Arial"/>
              </a:rPr>
              <a:t> D. </a:t>
            </a:r>
            <a:r>
              <a:rPr lang="nl-NL" sz="1050" err="1">
                <a:cs typeface="Arial"/>
              </a:rPr>
              <a:t>Effective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Interprofessional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Education</a:t>
            </a:r>
            <a:r>
              <a:rPr lang="nl-NL" sz="1050">
                <a:cs typeface="Arial"/>
              </a:rPr>
              <a:t>: Argument, </a:t>
            </a:r>
            <a:r>
              <a:rPr lang="nl-NL" sz="1050" err="1">
                <a:cs typeface="Arial"/>
              </a:rPr>
              <a:t>Assumption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and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Evidence</a:t>
            </a:r>
            <a:r>
              <a:rPr lang="nl-NL" sz="1050">
                <a:cs typeface="Arial"/>
              </a:rPr>
              <a:t>. </a:t>
            </a:r>
            <a:r>
              <a:rPr lang="nl-NL" sz="1050" err="1">
                <a:cs typeface="Arial"/>
              </a:rPr>
              <a:t>Effective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Interprofessional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Education</a:t>
            </a:r>
            <a:r>
              <a:rPr lang="nl-NL" sz="1050">
                <a:cs typeface="Arial"/>
              </a:rPr>
              <a:t>: Argument, </a:t>
            </a:r>
            <a:r>
              <a:rPr lang="nl-NL" sz="1050" err="1">
                <a:cs typeface="Arial"/>
              </a:rPr>
              <a:t>Assumption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and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Evidence</a:t>
            </a:r>
            <a:r>
              <a:rPr lang="nl-NL" sz="1050">
                <a:cs typeface="Arial"/>
              </a:rPr>
              <a:t>. 2006.</a:t>
            </a:r>
          </a:p>
          <a:p>
            <a:r>
              <a:rPr lang="nl-NL" sz="1050">
                <a:ea typeface="+mn-lt"/>
                <a:cs typeface="+mn-lt"/>
              </a:rPr>
              <a:t>7.</a:t>
            </a:r>
            <a:r>
              <a:rPr lang="nl-NL" sz="1050">
                <a:cs typeface="Arial"/>
              </a:rPr>
              <a:t>Hammick M, </a:t>
            </a:r>
            <a:r>
              <a:rPr lang="nl-NL" sz="1050" err="1">
                <a:cs typeface="Arial"/>
              </a:rPr>
              <a:t>Freeth</a:t>
            </a:r>
            <a:r>
              <a:rPr lang="nl-NL" sz="1050">
                <a:cs typeface="Arial"/>
              </a:rPr>
              <a:t> D, Koppel I, </a:t>
            </a:r>
            <a:r>
              <a:rPr lang="nl-NL" sz="1050" err="1">
                <a:cs typeface="Arial"/>
              </a:rPr>
              <a:t>Reeves</a:t>
            </a:r>
            <a:r>
              <a:rPr lang="nl-NL" sz="1050">
                <a:cs typeface="Arial"/>
              </a:rPr>
              <a:t> S, Barr H. A best </a:t>
            </a:r>
            <a:r>
              <a:rPr lang="nl-NL" sz="1050" err="1">
                <a:cs typeface="Arial"/>
              </a:rPr>
              <a:t>evidence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systematic</a:t>
            </a:r>
            <a:r>
              <a:rPr lang="nl-NL" sz="1050">
                <a:cs typeface="Arial"/>
              </a:rPr>
              <a:t> review of </a:t>
            </a:r>
            <a:r>
              <a:rPr lang="nl-NL" sz="1050" err="1">
                <a:cs typeface="Arial"/>
              </a:rPr>
              <a:t>interprofessional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education</a:t>
            </a:r>
            <a:r>
              <a:rPr lang="nl-NL" sz="1050">
                <a:cs typeface="Arial"/>
              </a:rPr>
              <a:t>: BEME Guide no. 9. </a:t>
            </a:r>
            <a:r>
              <a:rPr lang="nl-NL" sz="1050" err="1">
                <a:cs typeface="Arial"/>
              </a:rPr>
              <a:t>Med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Teach</a:t>
            </a:r>
            <a:r>
              <a:rPr lang="nl-NL" sz="1050">
                <a:cs typeface="Arial"/>
              </a:rPr>
              <a:t>. 2007;29(8):735-51.</a:t>
            </a:r>
          </a:p>
          <a:p>
            <a:r>
              <a:rPr lang="nl-NL" sz="1050">
                <a:ea typeface="+mn-lt"/>
                <a:cs typeface="+mn-lt"/>
              </a:rPr>
              <a:t>8.</a:t>
            </a:r>
            <a:r>
              <a:rPr lang="nl-NL" sz="1050">
                <a:cs typeface="Arial"/>
              </a:rPr>
              <a:t>Zwarenstein M, Bryant W. </a:t>
            </a:r>
            <a:r>
              <a:rPr lang="nl-NL" sz="1050" err="1">
                <a:cs typeface="Arial"/>
              </a:rPr>
              <a:t>Interventions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to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promote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collaboration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between</a:t>
            </a:r>
            <a:r>
              <a:rPr lang="nl-NL" sz="1050">
                <a:cs typeface="Arial"/>
              </a:rPr>
              <a:t> nurses </a:t>
            </a:r>
            <a:r>
              <a:rPr lang="nl-NL" sz="1050" err="1">
                <a:cs typeface="Arial"/>
              </a:rPr>
              <a:t>and</a:t>
            </a:r>
            <a:r>
              <a:rPr lang="nl-NL" sz="1050">
                <a:cs typeface="Arial"/>
              </a:rPr>
              <a:t> doctors. </a:t>
            </a:r>
            <a:r>
              <a:rPr lang="nl-NL" sz="1050" err="1">
                <a:cs typeface="Arial"/>
              </a:rPr>
              <a:t>Cochrane</a:t>
            </a:r>
            <a:r>
              <a:rPr lang="nl-NL" sz="1050">
                <a:cs typeface="Arial"/>
              </a:rPr>
              <a:t> Database </a:t>
            </a:r>
            <a:r>
              <a:rPr lang="nl-NL" sz="1050" err="1">
                <a:cs typeface="Arial"/>
              </a:rPr>
              <a:t>Syst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Rev</a:t>
            </a:r>
            <a:r>
              <a:rPr lang="nl-NL" sz="1050">
                <a:cs typeface="Arial"/>
              </a:rPr>
              <a:t>. 2000(2):Cd000072.</a:t>
            </a:r>
          </a:p>
          <a:p>
            <a:r>
              <a:rPr lang="nl-NL" sz="1050">
                <a:ea typeface="+mn-lt"/>
                <a:cs typeface="+mn-lt"/>
              </a:rPr>
              <a:t>9.</a:t>
            </a:r>
            <a:r>
              <a:rPr lang="nl-NL" sz="1050">
                <a:cs typeface="Arial"/>
              </a:rPr>
              <a:t>Xavier NA, Brown MR. </a:t>
            </a:r>
            <a:r>
              <a:rPr lang="nl-NL" sz="1050" err="1">
                <a:cs typeface="Arial"/>
              </a:rPr>
              <a:t>Interprofessional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Education</a:t>
            </a:r>
            <a:r>
              <a:rPr lang="nl-NL" sz="1050">
                <a:cs typeface="Arial"/>
              </a:rPr>
              <a:t> in a </a:t>
            </a:r>
            <a:r>
              <a:rPr lang="nl-NL" sz="1050" err="1">
                <a:cs typeface="Arial"/>
              </a:rPr>
              <a:t>Simulation</a:t>
            </a:r>
            <a:r>
              <a:rPr lang="nl-NL" sz="1050">
                <a:cs typeface="Arial"/>
              </a:rPr>
              <a:t> Setting.  </a:t>
            </a:r>
            <a:r>
              <a:rPr lang="nl-NL" sz="1050" err="1">
                <a:cs typeface="Arial"/>
              </a:rPr>
              <a:t>StatPearls</a:t>
            </a:r>
            <a:r>
              <a:rPr lang="nl-NL" sz="1050">
                <a:cs typeface="Arial"/>
              </a:rPr>
              <a:t>. </a:t>
            </a:r>
            <a:r>
              <a:rPr lang="nl-NL" sz="1050" err="1">
                <a:cs typeface="Arial"/>
              </a:rPr>
              <a:t>Treasure</a:t>
            </a:r>
            <a:r>
              <a:rPr lang="nl-NL" sz="1050">
                <a:cs typeface="Arial"/>
              </a:rPr>
              <a:t> Island (FL): </a:t>
            </a:r>
            <a:r>
              <a:rPr lang="nl-NL" sz="1050" err="1">
                <a:cs typeface="Arial"/>
              </a:rPr>
              <a:t>StatPearls</a:t>
            </a:r>
            <a:r>
              <a:rPr lang="nl-NL" sz="1050">
                <a:cs typeface="Arial"/>
              </a:rPr>
              <a:t> Publishing Copyright © 2025, </a:t>
            </a:r>
            <a:r>
              <a:rPr lang="nl-NL" sz="1050" err="1">
                <a:cs typeface="Arial"/>
              </a:rPr>
              <a:t>StatPearls</a:t>
            </a:r>
            <a:r>
              <a:rPr lang="nl-NL" sz="1050">
                <a:cs typeface="Arial"/>
              </a:rPr>
              <a:t> Publishing LLC.; 2025.</a:t>
            </a:r>
          </a:p>
          <a:p>
            <a:r>
              <a:rPr lang="nl-NL" sz="1050">
                <a:ea typeface="+mn-lt"/>
                <a:cs typeface="+mn-lt"/>
              </a:rPr>
              <a:t>10.</a:t>
            </a:r>
            <a:r>
              <a:rPr lang="nl-NL" sz="1050">
                <a:cs typeface="Arial"/>
              </a:rPr>
              <a:t>Brashers V, </a:t>
            </a:r>
            <a:r>
              <a:rPr lang="nl-NL" sz="1050" err="1">
                <a:cs typeface="Arial"/>
              </a:rPr>
              <a:t>Haizlip</a:t>
            </a:r>
            <a:r>
              <a:rPr lang="nl-NL" sz="1050">
                <a:cs typeface="Arial"/>
              </a:rPr>
              <a:t> J, Owen JA. The ASPIRE Model: </a:t>
            </a:r>
            <a:r>
              <a:rPr lang="nl-NL" sz="1050" err="1">
                <a:cs typeface="Arial"/>
              </a:rPr>
              <a:t>Grounding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the</a:t>
            </a:r>
            <a:r>
              <a:rPr lang="nl-NL" sz="1050">
                <a:cs typeface="Arial"/>
              </a:rPr>
              <a:t> IPEC </a:t>
            </a:r>
            <a:r>
              <a:rPr lang="nl-NL" sz="1050" err="1">
                <a:cs typeface="Arial"/>
              </a:rPr>
              <a:t>core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competencies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for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interprofessional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collaborative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practice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within</a:t>
            </a:r>
            <a:r>
              <a:rPr lang="nl-NL" sz="1050">
                <a:cs typeface="Arial"/>
              </a:rPr>
              <a:t> a </a:t>
            </a:r>
            <a:r>
              <a:rPr lang="nl-NL" sz="1050" err="1">
                <a:cs typeface="Arial"/>
              </a:rPr>
              <a:t>foundational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framework</a:t>
            </a:r>
            <a:r>
              <a:rPr lang="nl-NL" sz="1050">
                <a:cs typeface="Arial"/>
              </a:rPr>
              <a:t>. J </a:t>
            </a:r>
            <a:r>
              <a:rPr lang="nl-NL" sz="1050" err="1">
                <a:cs typeface="Arial"/>
              </a:rPr>
              <a:t>Interprof</a:t>
            </a:r>
            <a:r>
              <a:rPr lang="nl-NL" sz="1050">
                <a:cs typeface="Arial"/>
              </a:rPr>
              <a:t> Care. 2020;34(1):128-32.</a:t>
            </a:r>
          </a:p>
          <a:p>
            <a:r>
              <a:rPr lang="nl-NL" sz="1050">
                <a:ea typeface="+mn-lt"/>
                <a:cs typeface="+mn-lt"/>
              </a:rPr>
              <a:t>11.</a:t>
            </a:r>
            <a:r>
              <a:rPr lang="nl-NL" sz="1050">
                <a:cs typeface="Arial"/>
              </a:rPr>
              <a:t>Ndoro S. </a:t>
            </a:r>
            <a:r>
              <a:rPr lang="nl-NL" sz="1050" err="1">
                <a:cs typeface="Arial"/>
              </a:rPr>
              <a:t>Effective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multidisciplinary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working</a:t>
            </a:r>
            <a:r>
              <a:rPr lang="nl-NL" sz="1050">
                <a:cs typeface="Arial"/>
              </a:rPr>
              <a:t>: </a:t>
            </a:r>
            <a:r>
              <a:rPr lang="nl-NL" sz="1050" err="1">
                <a:cs typeface="Arial"/>
              </a:rPr>
              <a:t>the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key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to</a:t>
            </a:r>
            <a:r>
              <a:rPr lang="nl-NL" sz="1050">
                <a:cs typeface="Arial"/>
              </a:rPr>
              <a:t> high-</a:t>
            </a:r>
            <a:r>
              <a:rPr lang="nl-NL" sz="1050" err="1">
                <a:cs typeface="Arial"/>
              </a:rPr>
              <a:t>quality</a:t>
            </a:r>
            <a:r>
              <a:rPr lang="nl-NL" sz="1050">
                <a:cs typeface="Arial"/>
              </a:rPr>
              <a:t> care. British Journal of </a:t>
            </a:r>
            <a:r>
              <a:rPr lang="nl-NL" sz="1050" err="1">
                <a:cs typeface="Arial"/>
              </a:rPr>
              <a:t>Nursing</a:t>
            </a:r>
            <a:r>
              <a:rPr lang="nl-NL" sz="1050">
                <a:cs typeface="Arial"/>
              </a:rPr>
              <a:t>. 2014;23(13):724-7.</a:t>
            </a:r>
          </a:p>
          <a:p>
            <a:r>
              <a:rPr lang="nl-NL" sz="1050">
                <a:ea typeface="+mn-lt"/>
                <a:cs typeface="+mn-lt"/>
              </a:rPr>
              <a:t>12.</a:t>
            </a:r>
            <a:r>
              <a:rPr lang="nl-NL" sz="1050">
                <a:cs typeface="Arial"/>
              </a:rPr>
              <a:t>Rosen MA, </a:t>
            </a:r>
            <a:r>
              <a:rPr lang="nl-NL" sz="1050" err="1">
                <a:cs typeface="Arial"/>
              </a:rPr>
              <a:t>DiazGranados</a:t>
            </a:r>
            <a:r>
              <a:rPr lang="nl-NL" sz="1050">
                <a:cs typeface="Arial"/>
              </a:rPr>
              <a:t>, D., Dietz, A. S., </a:t>
            </a:r>
            <a:r>
              <a:rPr lang="nl-NL" sz="1050" err="1">
                <a:cs typeface="Arial"/>
              </a:rPr>
              <a:t>Benishek</a:t>
            </a:r>
            <a:r>
              <a:rPr lang="nl-NL" sz="1050">
                <a:cs typeface="Arial"/>
              </a:rPr>
              <a:t>, L. E., Thompson, D., </a:t>
            </a:r>
            <a:r>
              <a:rPr lang="nl-NL" sz="1050" err="1">
                <a:cs typeface="Arial"/>
              </a:rPr>
              <a:t>Pronovost</a:t>
            </a:r>
            <a:r>
              <a:rPr lang="nl-NL" sz="1050">
                <a:cs typeface="Arial"/>
              </a:rPr>
              <a:t>, P. J., &amp; </a:t>
            </a:r>
            <a:r>
              <a:rPr lang="nl-NL" sz="1050" err="1">
                <a:cs typeface="Arial"/>
              </a:rPr>
              <a:t>Weaver</a:t>
            </a:r>
            <a:r>
              <a:rPr lang="nl-NL" sz="1050">
                <a:cs typeface="Arial"/>
              </a:rPr>
              <a:t>, S. J. Teamwork in </a:t>
            </a:r>
            <a:r>
              <a:rPr lang="nl-NL" sz="1050" err="1">
                <a:cs typeface="Arial"/>
              </a:rPr>
              <a:t>healthcare</a:t>
            </a:r>
            <a:r>
              <a:rPr lang="nl-NL" sz="1050">
                <a:cs typeface="Arial"/>
              </a:rPr>
              <a:t>: </a:t>
            </a:r>
            <a:r>
              <a:rPr lang="nl-NL" sz="1050" err="1">
                <a:cs typeface="Arial"/>
              </a:rPr>
              <a:t>Key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discoveries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enabling</a:t>
            </a:r>
            <a:r>
              <a:rPr lang="nl-NL" sz="1050">
                <a:cs typeface="Arial"/>
              </a:rPr>
              <a:t> safer, high-</a:t>
            </a:r>
            <a:r>
              <a:rPr lang="nl-NL" sz="1050" err="1">
                <a:cs typeface="Arial"/>
              </a:rPr>
              <a:t>quality</a:t>
            </a:r>
            <a:r>
              <a:rPr lang="nl-NL" sz="1050">
                <a:cs typeface="Arial"/>
              </a:rPr>
              <a:t> care. American </a:t>
            </a:r>
            <a:r>
              <a:rPr lang="nl-NL" sz="1050" err="1">
                <a:cs typeface="Arial"/>
              </a:rPr>
              <a:t>Psychologist</a:t>
            </a:r>
            <a:r>
              <a:rPr lang="nl-NL" sz="1050">
                <a:cs typeface="Arial"/>
              </a:rPr>
              <a:t>. 2018;73(4):433–50.</a:t>
            </a:r>
          </a:p>
          <a:p>
            <a:r>
              <a:rPr lang="nl-NL" sz="1050">
                <a:ea typeface="+mn-lt"/>
                <a:cs typeface="+mn-lt"/>
              </a:rPr>
              <a:t>13.</a:t>
            </a:r>
            <a:r>
              <a:rPr lang="nl-NL" sz="1050">
                <a:cs typeface="Arial"/>
              </a:rPr>
              <a:t>Stewart MA. </a:t>
            </a:r>
            <a:r>
              <a:rPr lang="nl-NL" sz="1050" err="1">
                <a:cs typeface="Arial"/>
              </a:rPr>
              <a:t>Stuck</a:t>
            </a:r>
            <a:r>
              <a:rPr lang="nl-NL" sz="1050">
                <a:cs typeface="Arial"/>
              </a:rPr>
              <a:t> in </a:t>
            </a:r>
            <a:r>
              <a:rPr lang="nl-NL" sz="1050" err="1">
                <a:cs typeface="Arial"/>
              </a:rPr>
              <a:t>the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middle</a:t>
            </a:r>
            <a:r>
              <a:rPr lang="nl-NL" sz="1050">
                <a:cs typeface="Arial"/>
              </a:rPr>
              <a:t>: </a:t>
            </a:r>
            <a:r>
              <a:rPr lang="nl-NL" sz="1050" err="1">
                <a:cs typeface="Arial"/>
              </a:rPr>
              <a:t>the</a:t>
            </a:r>
            <a:r>
              <a:rPr lang="nl-NL" sz="1050">
                <a:cs typeface="Arial"/>
              </a:rPr>
              <a:t> impact of </a:t>
            </a:r>
            <a:r>
              <a:rPr lang="nl-NL" sz="1050" err="1">
                <a:cs typeface="Arial"/>
              </a:rPr>
              <a:t>collaborative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interprofessional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communication</a:t>
            </a:r>
            <a:r>
              <a:rPr lang="nl-NL" sz="1050">
                <a:cs typeface="Arial"/>
              </a:rPr>
              <a:t> on </a:t>
            </a:r>
            <a:r>
              <a:rPr lang="nl-NL" sz="1050" err="1">
                <a:cs typeface="Arial"/>
              </a:rPr>
              <a:t>patient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expectations</a:t>
            </a:r>
            <a:r>
              <a:rPr lang="nl-NL" sz="1050">
                <a:cs typeface="Arial"/>
              </a:rPr>
              <a:t>. </a:t>
            </a:r>
            <a:r>
              <a:rPr lang="nl-NL" sz="1050" err="1">
                <a:cs typeface="Arial"/>
              </a:rPr>
              <a:t>Shoulder</a:t>
            </a:r>
            <a:r>
              <a:rPr lang="nl-NL" sz="1050">
                <a:cs typeface="Arial"/>
              </a:rPr>
              <a:t> &amp; </a:t>
            </a:r>
            <a:r>
              <a:rPr lang="nl-NL" sz="1050" err="1">
                <a:cs typeface="Arial"/>
              </a:rPr>
              <a:t>Elbow</a:t>
            </a:r>
            <a:r>
              <a:rPr lang="nl-NL" sz="1050">
                <a:cs typeface="Arial"/>
              </a:rPr>
              <a:t>. 2018;10(1):66-72.</a:t>
            </a:r>
          </a:p>
          <a:p>
            <a:r>
              <a:rPr lang="nl-NL" sz="1050">
                <a:ea typeface="+mn-lt"/>
                <a:cs typeface="+mn-lt"/>
              </a:rPr>
              <a:t>14.</a:t>
            </a:r>
            <a:r>
              <a:rPr lang="nl-NL" sz="1050">
                <a:cs typeface="Arial"/>
              </a:rPr>
              <a:t>Piers RD, Versluys K, </a:t>
            </a:r>
            <a:r>
              <a:rPr lang="nl-NL" sz="1050" err="1">
                <a:cs typeface="Arial"/>
              </a:rPr>
              <a:t>Devoghel</a:t>
            </a:r>
            <a:r>
              <a:rPr lang="nl-NL" sz="1050">
                <a:cs typeface="Arial"/>
              </a:rPr>
              <a:t> J, </a:t>
            </a:r>
            <a:r>
              <a:rPr lang="nl-NL" sz="1050" err="1">
                <a:cs typeface="Arial"/>
              </a:rPr>
              <a:t>Vyt</a:t>
            </a:r>
            <a:r>
              <a:rPr lang="nl-NL" sz="1050">
                <a:cs typeface="Arial"/>
              </a:rPr>
              <a:t> A, Van Den Noortgate N. </a:t>
            </a:r>
            <a:r>
              <a:rPr lang="nl-NL" sz="1050" err="1">
                <a:cs typeface="Arial"/>
              </a:rPr>
              <a:t>Interprofessional</a:t>
            </a:r>
            <a:r>
              <a:rPr lang="nl-NL" sz="1050">
                <a:cs typeface="Arial"/>
              </a:rPr>
              <a:t> teamwork, </a:t>
            </a:r>
            <a:r>
              <a:rPr lang="nl-NL" sz="1050" err="1">
                <a:cs typeface="Arial"/>
              </a:rPr>
              <a:t>quality</a:t>
            </a:r>
            <a:r>
              <a:rPr lang="nl-NL" sz="1050">
                <a:cs typeface="Arial"/>
              </a:rPr>
              <a:t> of care </a:t>
            </a:r>
            <a:r>
              <a:rPr lang="nl-NL" sz="1050" err="1">
                <a:cs typeface="Arial"/>
              </a:rPr>
              <a:t>and</a:t>
            </a:r>
            <a:r>
              <a:rPr lang="nl-NL" sz="1050">
                <a:cs typeface="Arial"/>
              </a:rPr>
              <a:t> turnover </a:t>
            </a:r>
            <a:r>
              <a:rPr lang="nl-NL" sz="1050" err="1">
                <a:cs typeface="Arial"/>
              </a:rPr>
              <a:t>intention</a:t>
            </a:r>
            <a:r>
              <a:rPr lang="nl-NL" sz="1050">
                <a:cs typeface="Arial"/>
              </a:rPr>
              <a:t> in </a:t>
            </a:r>
            <a:r>
              <a:rPr lang="nl-NL" sz="1050" err="1">
                <a:cs typeface="Arial"/>
              </a:rPr>
              <a:t>geriatric</a:t>
            </a:r>
            <a:r>
              <a:rPr lang="nl-NL" sz="1050">
                <a:cs typeface="Arial"/>
              </a:rPr>
              <a:t> care: A cross-</a:t>
            </a:r>
            <a:r>
              <a:rPr lang="nl-NL" sz="1050" err="1">
                <a:cs typeface="Arial"/>
              </a:rPr>
              <a:t>sectional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study</a:t>
            </a:r>
            <a:r>
              <a:rPr lang="nl-NL" sz="1050">
                <a:cs typeface="Arial"/>
              </a:rPr>
              <a:t> in 55 acute </a:t>
            </a:r>
            <a:r>
              <a:rPr lang="nl-NL" sz="1050" err="1">
                <a:cs typeface="Arial"/>
              </a:rPr>
              <a:t>geriatric</a:t>
            </a:r>
            <a:r>
              <a:rPr lang="nl-NL" sz="1050">
                <a:cs typeface="Arial"/>
              </a:rPr>
              <a:t> units. Int J </a:t>
            </a:r>
            <a:r>
              <a:rPr lang="nl-NL" sz="1050" err="1">
                <a:cs typeface="Arial"/>
              </a:rPr>
              <a:t>Nurs</a:t>
            </a:r>
            <a:r>
              <a:rPr lang="nl-NL" sz="1050">
                <a:cs typeface="Arial"/>
              </a:rPr>
              <a:t> Stud. 2019;91:94-100.</a:t>
            </a:r>
          </a:p>
          <a:p>
            <a:r>
              <a:rPr lang="nl-NL" sz="1050">
                <a:ea typeface="+mn-lt"/>
                <a:cs typeface="+mn-lt"/>
              </a:rPr>
              <a:t>15.</a:t>
            </a:r>
            <a:r>
              <a:rPr lang="nl-NL" sz="1050">
                <a:cs typeface="Arial"/>
              </a:rPr>
              <a:t>Committee on </a:t>
            </a:r>
            <a:r>
              <a:rPr lang="nl-NL" sz="1050" err="1">
                <a:cs typeface="Arial"/>
              </a:rPr>
              <a:t>Measuring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the</a:t>
            </a:r>
            <a:r>
              <a:rPr lang="nl-NL" sz="1050">
                <a:cs typeface="Arial"/>
              </a:rPr>
              <a:t> Impact of </a:t>
            </a:r>
            <a:r>
              <a:rPr lang="nl-NL" sz="1050" err="1">
                <a:cs typeface="Arial"/>
              </a:rPr>
              <a:t>Interprofessional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Education</a:t>
            </a:r>
            <a:r>
              <a:rPr lang="nl-NL" sz="1050">
                <a:cs typeface="Arial"/>
              </a:rPr>
              <a:t> on </a:t>
            </a:r>
            <a:r>
              <a:rPr lang="nl-NL" sz="1050" err="1">
                <a:cs typeface="Arial"/>
              </a:rPr>
              <a:t>Collaborative</a:t>
            </a:r>
            <a:r>
              <a:rPr lang="nl-NL" sz="1050">
                <a:cs typeface="Arial"/>
              </a:rPr>
              <a:t> P, </a:t>
            </a:r>
            <a:r>
              <a:rPr lang="nl-NL" sz="1050" err="1">
                <a:cs typeface="Arial"/>
              </a:rPr>
              <a:t>Patient</a:t>
            </a:r>
            <a:r>
              <a:rPr lang="nl-NL" sz="1050">
                <a:cs typeface="Arial"/>
              </a:rPr>
              <a:t> O, Board on Global H, </a:t>
            </a:r>
            <a:r>
              <a:rPr lang="nl-NL" sz="1050" err="1">
                <a:cs typeface="Arial"/>
              </a:rPr>
              <a:t>Institute</a:t>
            </a:r>
            <a:r>
              <a:rPr lang="nl-NL" sz="1050">
                <a:cs typeface="Arial"/>
              </a:rPr>
              <a:t> of M.  </a:t>
            </a:r>
            <a:r>
              <a:rPr lang="nl-NL" sz="1050" err="1">
                <a:cs typeface="Arial"/>
              </a:rPr>
              <a:t>Measuring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the</a:t>
            </a:r>
            <a:r>
              <a:rPr lang="nl-NL" sz="1050">
                <a:cs typeface="Arial"/>
              </a:rPr>
              <a:t> Impact of </a:t>
            </a:r>
            <a:r>
              <a:rPr lang="nl-NL" sz="1050" err="1">
                <a:cs typeface="Arial"/>
              </a:rPr>
              <a:t>Interprofessional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Education</a:t>
            </a:r>
            <a:r>
              <a:rPr lang="nl-NL" sz="1050">
                <a:cs typeface="Arial"/>
              </a:rPr>
              <a:t> on </a:t>
            </a:r>
            <a:r>
              <a:rPr lang="nl-NL" sz="1050" err="1">
                <a:cs typeface="Arial"/>
              </a:rPr>
              <a:t>Collaborative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Practice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and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Patient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Outcomes</a:t>
            </a:r>
            <a:r>
              <a:rPr lang="nl-NL" sz="1050">
                <a:cs typeface="Arial"/>
              </a:rPr>
              <a:t>. Washington (DC): National Academies Press (US) Copyright 2015 </a:t>
            </a:r>
            <a:r>
              <a:rPr lang="nl-NL" sz="1050" err="1">
                <a:cs typeface="Arial"/>
              </a:rPr>
              <a:t>by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the</a:t>
            </a:r>
            <a:r>
              <a:rPr lang="nl-NL" sz="1050">
                <a:cs typeface="Arial"/>
              </a:rPr>
              <a:t> National Academy of Sciences. </a:t>
            </a:r>
            <a:r>
              <a:rPr lang="nl-NL" sz="1050" err="1">
                <a:cs typeface="Arial"/>
              </a:rPr>
              <a:t>All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rights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reserved</a:t>
            </a:r>
            <a:r>
              <a:rPr lang="nl-NL" sz="1050">
                <a:cs typeface="Arial"/>
              </a:rPr>
              <a:t>.; 2015.</a:t>
            </a:r>
          </a:p>
          <a:p>
            <a:r>
              <a:rPr lang="nl-NL" sz="1050">
                <a:ea typeface="+mn-lt"/>
                <a:cs typeface="+mn-lt"/>
              </a:rPr>
              <a:t>16.</a:t>
            </a:r>
            <a:r>
              <a:rPr lang="nl-NL" sz="1050">
                <a:cs typeface="Arial"/>
              </a:rPr>
              <a:t>Collaborative IE. IPEC </a:t>
            </a:r>
            <a:r>
              <a:rPr lang="nl-NL" sz="1050" err="1">
                <a:cs typeface="Arial"/>
              </a:rPr>
              <a:t>Core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Competencies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for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Interprofessional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Collaborative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Practice</a:t>
            </a:r>
            <a:r>
              <a:rPr lang="nl-NL" sz="1050">
                <a:cs typeface="Arial"/>
              </a:rPr>
              <a:t>: Version 3. Washington, DC: </a:t>
            </a:r>
            <a:r>
              <a:rPr lang="nl-NL" sz="1050" err="1">
                <a:cs typeface="Arial"/>
              </a:rPr>
              <a:t>Interprofessional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Education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Collaborative</a:t>
            </a:r>
            <a:r>
              <a:rPr lang="nl-NL" sz="1050">
                <a:cs typeface="Arial"/>
              </a:rPr>
              <a:t>; 2023.</a:t>
            </a:r>
          </a:p>
          <a:p>
            <a:r>
              <a:rPr lang="nl-NL" sz="1050">
                <a:ea typeface="+mn-lt"/>
                <a:cs typeface="+mn-lt"/>
              </a:rPr>
              <a:t>17.</a:t>
            </a:r>
            <a:r>
              <a:rPr lang="nl-NL" sz="1050">
                <a:cs typeface="Arial"/>
              </a:rPr>
              <a:t>Labrague LJ, </a:t>
            </a:r>
            <a:r>
              <a:rPr lang="nl-NL" sz="1050" err="1">
                <a:cs typeface="Arial"/>
              </a:rPr>
              <a:t>McEnroe-Petitte</a:t>
            </a:r>
            <a:r>
              <a:rPr lang="nl-NL" sz="1050">
                <a:cs typeface="Arial"/>
              </a:rPr>
              <a:t> DM, </a:t>
            </a:r>
            <a:r>
              <a:rPr lang="nl-NL" sz="1050" err="1">
                <a:cs typeface="Arial"/>
              </a:rPr>
              <a:t>Fronda</a:t>
            </a:r>
            <a:r>
              <a:rPr lang="nl-NL" sz="1050">
                <a:cs typeface="Arial"/>
              </a:rPr>
              <a:t> DC, </a:t>
            </a:r>
            <a:r>
              <a:rPr lang="nl-NL" sz="1050" err="1">
                <a:cs typeface="Arial"/>
              </a:rPr>
              <a:t>Obeidat</a:t>
            </a:r>
            <a:r>
              <a:rPr lang="nl-NL" sz="1050">
                <a:cs typeface="Arial"/>
              </a:rPr>
              <a:t> AA. </a:t>
            </a:r>
            <a:r>
              <a:rPr lang="nl-NL" sz="1050" err="1">
                <a:cs typeface="Arial"/>
              </a:rPr>
              <a:t>Interprofessional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simulation</a:t>
            </a:r>
            <a:r>
              <a:rPr lang="nl-NL" sz="1050">
                <a:cs typeface="Arial"/>
              </a:rPr>
              <a:t> in </a:t>
            </a:r>
            <a:r>
              <a:rPr lang="nl-NL" sz="1050" err="1">
                <a:cs typeface="Arial"/>
              </a:rPr>
              <a:t>undergraduate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nursing</a:t>
            </a:r>
            <a:r>
              <a:rPr lang="nl-NL" sz="1050">
                <a:cs typeface="Arial"/>
              </a:rPr>
              <a:t> program: An </a:t>
            </a:r>
            <a:r>
              <a:rPr lang="nl-NL" sz="1050" err="1">
                <a:cs typeface="Arial"/>
              </a:rPr>
              <a:t>integrative</a:t>
            </a:r>
            <a:r>
              <a:rPr lang="nl-NL" sz="1050">
                <a:cs typeface="Arial"/>
              </a:rPr>
              <a:t> review. Nurse </a:t>
            </a:r>
            <a:r>
              <a:rPr lang="nl-NL" sz="1050" err="1">
                <a:cs typeface="Arial"/>
              </a:rPr>
              <a:t>Educ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Today</a:t>
            </a:r>
            <a:r>
              <a:rPr lang="nl-NL" sz="1050">
                <a:cs typeface="Arial"/>
              </a:rPr>
              <a:t>. 2018;67:46-55.</a:t>
            </a:r>
          </a:p>
          <a:p>
            <a:r>
              <a:rPr lang="nl-NL" sz="1050">
                <a:ea typeface="+mn-lt"/>
                <a:cs typeface="+mn-lt"/>
              </a:rPr>
              <a:t>18.</a:t>
            </a:r>
            <a:r>
              <a:rPr lang="nl-NL" sz="1050">
                <a:cs typeface="Arial"/>
              </a:rPr>
              <a:t>Lee W, Kim M, Kang Y, Lee YJ, Kim SM, Lee J, et al. </a:t>
            </a:r>
            <a:r>
              <a:rPr lang="nl-NL" sz="1050" err="1">
                <a:cs typeface="Arial"/>
              </a:rPr>
              <a:t>Nursing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and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medical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students</a:t>
            </a:r>
            <a:r>
              <a:rPr lang="nl-NL" sz="1050">
                <a:cs typeface="Arial"/>
              </a:rPr>
              <a:t>' </a:t>
            </a:r>
            <a:r>
              <a:rPr lang="nl-NL" sz="1050" err="1">
                <a:cs typeface="Arial"/>
              </a:rPr>
              <a:t>perceptions</a:t>
            </a:r>
            <a:r>
              <a:rPr lang="nl-NL" sz="1050">
                <a:cs typeface="Arial"/>
              </a:rPr>
              <a:t> of </a:t>
            </a:r>
            <a:r>
              <a:rPr lang="nl-NL" sz="1050" err="1">
                <a:cs typeface="Arial"/>
              </a:rPr>
              <a:t>an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interprofessional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simulation-based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education</a:t>
            </a:r>
            <a:r>
              <a:rPr lang="nl-NL" sz="1050">
                <a:cs typeface="Arial"/>
              </a:rPr>
              <a:t>: a </a:t>
            </a:r>
            <a:r>
              <a:rPr lang="nl-NL" sz="1050" err="1">
                <a:cs typeface="Arial"/>
              </a:rPr>
              <a:t>qualitative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descriptive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study</a:t>
            </a:r>
            <a:r>
              <a:rPr lang="nl-NL" sz="1050">
                <a:cs typeface="Arial"/>
              </a:rPr>
              <a:t>. </a:t>
            </a:r>
            <a:r>
              <a:rPr lang="nl-NL" sz="1050" err="1">
                <a:cs typeface="Arial"/>
              </a:rPr>
              <a:t>Korean</a:t>
            </a:r>
            <a:r>
              <a:rPr lang="nl-NL" sz="1050">
                <a:cs typeface="Arial"/>
              </a:rPr>
              <a:t> J </a:t>
            </a:r>
            <a:r>
              <a:rPr lang="nl-NL" sz="1050" err="1">
                <a:cs typeface="Arial"/>
              </a:rPr>
              <a:t>Med</a:t>
            </a:r>
            <a:r>
              <a:rPr lang="nl-NL" sz="1050">
                <a:cs typeface="Arial"/>
              </a:rPr>
              <a:t> </a:t>
            </a:r>
            <a:r>
              <a:rPr lang="nl-NL" sz="1050" err="1">
                <a:cs typeface="Arial"/>
              </a:rPr>
              <a:t>Educ</a:t>
            </a:r>
            <a:r>
              <a:rPr lang="nl-NL" sz="1050">
                <a:cs typeface="Arial"/>
              </a:rPr>
              <a:t>. 2020;32(4):317-27.</a:t>
            </a:r>
          </a:p>
          <a:p>
            <a:r>
              <a:rPr lang="nl-NL" sz="1050">
                <a:ea typeface="+mn-lt"/>
                <a:cs typeface="+mn-lt"/>
              </a:rPr>
              <a:t>19.</a:t>
            </a:r>
            <a:r>
              <a:rPr lang="nl-NL" sz="1050">
                <a:cs typeface="Arial"/>
              </a:rPr>
              <a:t>Fluit L, Klaassen T. Achtergronden bij de Richtlijn simulatie teamtraining. Tijdschrift Voor Medisch Onderwijs. 2012;30:1-17.</a:t>
            </a:r>
            <a:endParaRPr lang="nl-NL" sz="1050"/>
          </a:p>
          <a:p>
            <a:r>
              <a:rPr lang="nl-NL" sz="900">
                <a:ea typeface="+mn-lt"/>
                <a:cs typeface="+mn-lt"/>
              </a:rPr>
              <a:t>20.</a:t>
            </a:r>
            <a:r>
              <a:rPr lang="nl-NL" sz="900">
                <a:cs typeface="Arial"/>
              </a:rPr>
              <a:t>Reeves S, van Schaik S. </a:t>
            </a:r>
            <a:r>
              <a:rPr lang="nl-NL" sz="900" err="1">
                <a:cs typeface="Arial"/>
              </a:rPr>
              <a:t>Simulation</a:t>
            </a:r>
            <a:r>
              <a:rPr lang="nl-NL" sz="900">
                <a:cs typeface="Arial"/>
              </a:rPr>
              <a:t>: a </a:t>
            </a:r>
            <a:r>
              <a:rPr lang="nl-NL" sz="900" err="1">
                <a:cs typeface="Arial"/>
              </a:rPr>
              <a:t>panacea</a:t>
            </a:r>
            <a:r>
              <a:rPr lang="nl-NL" sz="900">
                <a:cs typeface="Arial"/>
              </a:rPr>
              <a:t> </a:t>
            </a:r>
            <a:r>
              <a:rPr lang="nl-NL" sz="900" err="1">
                <a:cs typeface="Arial"/>
              </a:rPr>
              <a:t>for</a:t>
            </a:r>
            <a:r>
              <a:rPr lang="nl-NL" sz="900">
                <a:cs typeface="Arial"/>
              </a:rPr>
              <a:t> </a:t>
            </a:r>
            <a:r>
              <a:rPr lang="nl-NL" sz="900" err="1">
                <a:cs typeface="Arial"/>
              </a:rPr>
              <a:t>interprofessional</a:t>
            </a:r>
            <a:r>
              <a:rPr lang="nl-NL" sz="900">
                <a:cs typeface="Arial"/>
              </a:rPr>
              <a:t> </a:t>
            </a:r>
            <a:r>
              <a:rPr lang="nl-NL" sz="900" err="1">
                <a:cs typeface="Arial"/>
              </a:rPr>
              <a:t>learning</a:t>
            </a:r>
            <a:r>
              <a:rPr lang="nl-NL" sz="900">
                <a:cs typeface="Arial"/>
              </a:rPr>
              <a:t>? J </a:t>
            </a:r>
            <a:r>
              <a:rPr lang="nl-NL" sz="900" err="1">
                <a:cs typeface="Arial"/>
              </a:rPr>
              <a:t>Interprof</a:t>
            </a:r>
            <a:r>
              <a:rPr lang="nl-NL" sz="900">
                <a:cs typeface="Arial"/>
              </a:rPr>
              <a:t> Care. 2012;26(3):167-9.</a:t>
            </a:r>
            <a:endParaRPr lang="nl-NL"/>
          </a:p>
          <a:p>
            <a:endParaRPr lang="nl-NL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3108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B6365-3E9C-451B-5AB9-DCFDB33ED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8916D-C6F7-E707-8E89-60D4B2379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089" y="2536259"/>
            <a:ext cx="9526587" cy="3509895"/>
          </a:xfrm>
        </p:spPr>
        <p:txBody>
          <a:bodyPr vert="horz" lIns="0" tIns="0" rIns="0" bIns="0" rtlCol="0" anchor="t">
            <a:normAutofit/>
          </a:bodyPr>
          <a:lstStyle/>
          <a:p>
            <a:endParaRPr lang="en-US"/>
          </a:p>
          <a:p>
            <a:endParaRPr lang="en-US">
              <a:cs typeface="Arial"/>
            </a:endParaRPr>
          </a:p>
          <a:p>
            <a:r>
              <a:rPr lang="en-US">
                <a:cs typeface="Arial"/>
              </a:rPr>
              <a:t>            </a:t>
            </a:r>
          </a:p>
        </p:txBody>
      </p:sp>
      <p:pic>
        <p:nvPicPr>
          <p:cNvPr id="5" name="Graphic 4" descr="Chatballon silhouet">
            <a:extLst>
              <a:ext uri="{FF2B5EF4-FFF2-40B4-BE49-F238E27FC236}">
                <a16:creationId xmlns:a16="http://schemas.microsoft.com/office/drawing/2014/main" id="{32B040DA-4CDC-E416-8A22-077E8DC5E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8604" y="1942399"/>
            <a:ext cx="3474707" cy="3506354"/>
          </a:xfrm>
          <a:prstGeom prst="rect">
            <a:avLst/>
          </a:prstGeom>
        </p:spPr>
      </p:pic>
      <p:pic>
        <p:nvPicPr>
          <p:cNvPr id="12" name="Graphic 11" descr="Vraagteken met effen opvulling">
            <a:extLst>
              <a:ext uri="{FF2B5EF4-FFF2-40B4-BE49-F238E27FC236}">
                <a16:creationId xmlns:a16="http://schemas.microsoft.com/office/drawing/2014/main" id="{ABEC3652-AB13-C786-6AB4-30EDB2EFF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6172" y="732601"/>
            <a:ext cx="3566555" cy="351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91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B463D5-4499-45E3-B3E0-7A2B9CE3D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000" y="828000"/>
            <a:ext cx="3681027" cy="1856740"/>
          </a:xfrm>
        </p:spPr>
        <p:txBody>
          <a:bodyPr/>
          <a:lstStyle/>
          <a:p>
            <a:endParaRPr lang="nl-BE">
              <a:cs typeface="Arial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83D5EC-44AB-4053-8EE8-221A299CA2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4401" y="3267000"/>
            <a:ext cx="4198292" cy="2268000"/>
          </a:xfrm>
        </p:spPr>
        <p:txBody>
          <a:bodyPr>
            <a:normAutofit/>
          </a:bodyPr>
          <a:lstStyle/>
          <a:p>
            <a:pPr algn="r"/>
            <a:r>
              <a:rPr lang="nl-BE" sz="2600">
                <a:cs typeface="Arial"/>
              </a:rPr>
              <a:t>INSPIRATIESESSIES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08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8F0DB-9A6F-8C0B-268C-9D54B31B2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98389-AF12-CFF0-B4B1-780A11648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INSPIRATIESESSIES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0F249-4458-0963-A617-2A5DFB130B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B1B56EE-1E09-69CB-0CDB-57F85783DE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944976"/>
              </p:ext>
            </p:extLst>
          </p:nvPr>
        </p:nvGraphicFramePr>
        <p:xfrm>
          <a:off x="771896" y="1979220"/>
          <a:ext cx="8296052" cy="393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8026">
                  <a:extLst>
                    <a:ext uri="{9D8B030D-6E8A-4147-A177-3AD203B41FA5}">
                      <a16:colId xmlns:a16="http://schemas.microsoft.com/office/drawing/2014/main" val="3997623088"/>
                    </a:ext>
                  </a:extLst>
                </a:gridCol>
                <a:gridCol w="4148026">
                  <a:extLst>
                    <a:ext uri="{9D8B030D-6E8A-4147-A177-3AD203B41FA5}">
                      <a16:colId xmlns:a16="http://schemas.microsoft.com/office/drawing/2014/main" val="1968544877"/>
                    </a:ext>
                  </a:extLst>
                </a:gridCol>
              </a:tblGrid>
              <a:tr h="1962634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S(t)</a:t>
                      </a:r>
                      <a:r>
                        <a:rPr lang="en-US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imuleren</a:t>
                      </a:r>
                      <a:r>
                        <a:rPr lang="en-US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met imago-</a:t>
                      </a:r>
                      <a:r>
                        <a:rPr lang="en-US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versterkende</a:t>
                      </a:r>
                      <a:r>
                        <a:rPr lang="en-US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</a:t>
                      </a:r>
                      <a:r>
                        <a:rPr lang="en-US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activiteiten</a:t>
                      </a: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accent1">
                            <a:lumMod val="49000"/>
                          </a:schemeClr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i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Maj van </a:t>
                      </a:r>
                      <a:r>
                        <a:rPr lang="en-US" i="1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Moorhem</a:t>
                      </a:r>
                      <a:r>
                        <a:rPr lang="en-US" i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(AGSO) </a:t>
                      </a:r>
                      <a:r>
                        <a:rPr lang="en-US" i="1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en</a:t>
                      </a:r>
                      <a:r>
                        <a:rPr lang="en-US" i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Goedele </a:t>
                      </a:r>
                      <a:r>
                        <a:rPr lang="en-US" i="1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Baekelandt</a:t>
                      </a:r>
                      <a:r>
                        <a:rPr lang="en-US" i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(VIVES)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Diversiteit</a:t>
                      </a:r>
                      <a:r>
                        <a:rPr lang="en-US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in scenario-</a:t>
                      </a:r>
                      <a:r>
                        <a:rPr lang="en-US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gebaseerd</a:t>
                      </a:r>
                      <a:r>
                        <a:rPr lang="en-US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</a:t>
                      </a:r>
                      <a:r>
                        <a:rPr lang="en-US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simulatieleren</a:t>
                      </a: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accent1">
                            <a:lumMod val="49000"/>
                          </a:schemeClr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i="1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Miquette</a:t>
                      </a:r>
                      <a:r>
                        <a:rPr lang="en-US" i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Borne (Summa) </a:t>
                      </a:r>
                      <a:r>
                        <a:rPr lang="en-US" i="1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en</a:t>
                      </a:r>
                      <a:r>
                        <a:rPr lang="en-US" i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Joyce de </a:t>
                      </a:r>
                      <a:r>
                        <a:rPr lang="en-US" i="1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Buysscher</a:t>
                      </a:r>
                      <a:r>
                        <a:rPr lang="en-US" i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(AGSO)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97374"/>
                  </a:ext>
                </a:extLst>
              </a:tr>
              <a:tr h="197580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Interprofessioneel</a:t>
                      </a:r>
                      <a:r>
                        <a:rPr lang="en-US" sz="18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simulatie-leren</a:t>
                      </a:r>
                    </a:p>
                    <a:p>
                      <a:pPr lvl="0">
                        <a:buNone/>
                      </a:pPr>
                      <a:endParaRPr lang="en-US" sz="18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800" b="1" i="1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Eveline </a:t>
                      </a:r>
                      <a:r>
                        <a:rPr lang="en-US" sz="1800" b="1" i="1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Crevits</a:t>
                      </a:r>
                      <a:r>
                        <a:rPr lang="en-US" sz="1800" b="1" i="1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(VIVES), Luka van </a:t>
                      </a:r>
                      <a:r>
                        <a:rPr lang="en-US" sz="1800" b="1" i="1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Leugenhaege</a:t>
                      </a:r>
                      <a:r>
                        <a:rPr lang="en-US" sz="1800" b="1" i="1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(AP) </a:t>
                      </a:r>
                      <a:r>
                        <a:rPr lang="en-US" sz="1800" b="1" i="1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en</a:t>
                      </a:r>
                      <a:r>
                        <a:rPr lang="en-US" sz="1800" b="1" i="1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Julie Daes (GKC)</a:t>
                      </a:r>
                      <a:endParaRPr lang="nl-NL"/>
                    </a:p>
                  </a:txBody>
                  <a:tcPr marL="97564" marR="97564" marT="48782" marB="48782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Levensecht</a:t>
                      </a:r>
                      <a:r>
                        <a:rPr lang="en-US" sz="18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simuleren</a:t>
                      </a:r>
                      <a:r>
                        <a:rPr lang="en-US" sz="18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met </a:t>
                      </a:r>
                      <a:r>
                        <a:rPr lang="en-US" sz="18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hoogtechnologie</a:t>
                      </a:r>
                      <a:r>
                        <a:rPr lang="en-US" sz="18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</a:t>
                      </a:r>
                      <a:endParaRPr lang="en-US"/>
                    </a:p>
                    <a:p>
                      <a:pPr lvl="0">
                        <a:buNone/>
                      </a:pPr>
                      <a:endParaRPr lang="en-US" sz="1800" b="1" i="0" u="none" strike="noStrike" noProof="0">
                        <a:solidFill>
                          <a:schemeClr val="accent1">
                            <a:lumMod val="49000"/>
                          </a:schemeClr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800" b="1" i="1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Pieter van </a:t>
                      </a:r>
                      <a:r>
                        <a:rPr lang="en-US" sz="1800" b="1" i="1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Gorkom</a:t>
                      </a:r>
                      <a:r>
                        <a:rPr lang="en-US" sz="1800" b="1" i="1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(Fontys) </a:t>
                      </a:r>
                      <a:r>
                        <a:rPr lang="en-US" sz="1800" b="1" i="1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en</a:t>
                      </a:r>
                      <a:r>
                        <a:rPr lang="en-US" sz="1800" b="1" i="1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Saskia </a:t>
                      </a:r>
                      <a:r>
                        <a:rPr lang="en-US" sz="1800" b="1" i="1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Raymaekers</a:t>
                      </a:r>
                      <a:r>
                        <a:rPr lang="en-US" sz="1800" b="1" i="1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(RTC)</a:t>
                      </a:r>
                    </a:p>
                  </a:txBody>
                  <a:tcPr marL="97564" marR="97564" marT="48782" marB="48782"/>
                </a:tc>
                <a:extLst>
                  <a:ext uri="{0D108BD9-81ED-4DB2-BD59-A6C34878D82A}">
                    <a16:rowId xmlns:a16="http://schemas.microsoft.com/office/drawing/2014/main" val="695470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026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A9839-74C0-D974-8809-6469181D3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AB87E-E335-D3D6-A331-36FE817A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698" y="432312"/>
            <a:ext cx="5250852" cy="347689"/>
          </a:xfrm>
        </p:spPr>
        <p:txBody>
          <a:bodyPr>
            <a:normAutofit fontScale="90000"/>
          </a:bodyPr>
          <a:lstStyle/>
          <a:p>
            <a:r>
              <a:rPr lang="en-US">
                <a:cs typeface="Arial"/>
              </a:rPr>
              <a:t>Ronde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057B6-85C7-0796-953D-270A0A202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700534-7ACE-5951-9283-FD8D7A06F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652566"/>
              </p:ext>
            </p:extLst>
          </p:nvPr>
        </p:nvGraphicFramePr>
        <p:xfrm>
          <a:off x="514597" y="1138051"/>
          <a:ext cx="10384274" cy="513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766">
                  <a:extLst>
                    <a:ext uri="{9D8B030D-6E8A-4147-A177-3AD203B41FA5}">
                      <a16:colId xmlns:a16="http://schemas.microsoft.com/office/drawing/2014/main" val="191667105"/>
                    </a:ext>
                  </a:extLst>
                </a:gridCol>
                <a:gridCol w="2581836">
                  <a:extLst>
                    <a:ext uri="{9D8B030D-6E8A-4147-A177-3AD203B41FA5}">
                      <a16:colId xmlns:a16="http://schemas.microsoft.com/office/drawing/2014/main" val="1613505758"/>
                    </a:ext>
                  </a:extLst>
                </a:gridCol>
                <a:gridCol w="2581836">
                  <a:extLst>
                    <a:ext uri="{9D8B030D-6E8A-4147-A177-3AD203B41FA5}">
                      <a16:colId xmlns:a16="http://schemas.microsoft.com/office/drawing/2014/main" val="381887790"/>
                    </a:ext>
                  </a:extLst>
                </a:gridCol>
                <a:gridCol w="2581836">
                  <a:extLst>
                    <a:ext uri="{9D8B030D-6E8A-4147-A177-3AD203B41FA5}">
                      <a16:colId xmlns:a16="http://schemas.microsoft.com/office/drawing/2014/main" val="3997527217"/>
                    </a:ext>
                  </a:extLst>
                </a:gridCol>
              </a:tblGrid>
              <a:tr h="50237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Diversiteit</a:t>
                      </a:r>
                      <a:r>
                        <a:rPr lang="en-US" sz="14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in scenario-</a:t>
                      </a: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gebaseerd</a:t>
                      </a:r>
                      <a:r>
                        <a:rPr lang="en-US" sz="14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</a:t>
                      </a: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simulatieleren</a:t>
                      </a:r>
                      <a:endParaRPr lang="en-US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Interprofessioneel</a:t>
                      </a:r>
                      <a:r>
                        <a:rPr lang="en-US" sz="14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</a:t>
                      </a: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simulatie-leren</a:t>
                      </a:r>
                      <a:endParaRPr lang="en-US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S(t)</a:t>
                      </a: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imuleren</a:t>
                      </a:r>
                      <a:r>
                        <a:rPr lang="en-US" sz="14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met imago-</a:t>
                      </a: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versterkende</a:t>
                      </a:r>
                      <a:r>
                        <a:rPr lang="en-US" sz="14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</a:t>
                      </a: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activiteiten</a:t>
                      </a:r>
                      <a:endParaRPr lang="en-US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Levensecht</a:t>
                      </a:r>
                      <a:r>
                        <a:rPr lang="en-US" sz="14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</a:t>
                      </a: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simuleren</a:t>
                      </a:r>
                      <a:r>
                        <a:rPr lang="en-US" sz="14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met </a:t>
                      </a: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hoogtechnologie</a:t>
                      </a:r>
                      <a:r>
                        <a:rPr lang="en-US" sz="14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</a:t>
                      </a:r>
                      <a:endParaRPr lang="en-US" sz="1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459838"/>
                  </a:ext>
                </a:extLst>
              </a:tr>
              <a:tr h="4198461">
                <a:tc>
                  <a:txBody>
                    <a:bodyPr/>
                    <a:lstStyle/>
                    <a:p>
                      <a:r>
                        <a:rPr lang="en-US" sz="1100"/>
                        <a:t>Alexander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Anne V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Annelies S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Anne-Lies R</a:t>
                      </a:r>
                    </a:p>
                    <a:p>
                      <a:pPr lvl="0">
                        <a:buNone/>
                      </a:pPr>
                      <a:r>
                        <a:rPr lang="en-US" sz="1100" err="1"/>
                        <a:t>Calja</a:t>
                      </a:r>
                      <a:endParaRPr lang="en-US" sz="1100"/>
                    </a:p>
                    <a:p>
                      <a:pPr lvl="0">
                        <a:buNone/>
                      </a:pPr>
                      <a:r>
                        <a:rPr lang="en-US" sz="1100"/>
                        <a:t>Caroline T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Chris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Cindy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Elke L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Evi VC</a:t>
                      </a:r>
                    </a:p>
                    <a:p>
                      <a:pPr lvl="0">
                        <a:buNone/>
                      </a:pPr>
                      <a:r>
                        <a:rPr lang="en-US" sz="1100" err="1"/>
                        <a:t>Giannoula</a:t>
                      </a:r>
                      <a:endParaRPr lang="en-US" sz="1100"/>
                    </a:p>
                    <a:p>
                      <a:pPr lvl="0">
                        <a:buNone/>
                      </a:pPr>
                      <a:r>
                        <a:rPr lang="en-US" sz="1100"/>
                        <a:t>Hilde VE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Joni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Jos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Kelly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Korneel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Kyra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Liesbeth M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Lieve M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Lin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Marleen VL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Miet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Nele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Patrick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Petra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Sara C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Sofie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Greet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Hilde M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Ilse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Inge B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Inge V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Ingrid </a:t>
                      </a:r>
                      <a:r>
                        <a:rPr lang="en-US" sz="1100" err="1"/>
                        <a:t>VdB</a:t>
                      </a:r>
                      <a:endParaRPr lang="en-US" sz="1100"/>
                    </a:p>
                    <a:p>
                      <a:pPr lvl="0">
                        <a:buNone/>
                      </a:pPr>
                      <a:r>
                        <a:rPr lang="en-US" sz="1100"/>
                        <a:t>Ira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Jasmine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Jens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Joris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Karel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Kris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Leen </a:t>
                      </a:r>
                      <a:r>
                        <a:rPr lang="en-US" sz="1100" err="1"/>
                        <a:t>VdeS</a:t>
                      </a:r>
                      <a:endParaRPr lang="en-US" sz="1100"/>
                    </a:p>
                    <a:p>
                      <a:pPr lvl="0">
                        <a:buNone/>
                      </a:pPr>
                      <a:r>
                        <a:rPr lang="en-US" sz="1100"/>
                        <a:t>Lies W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Liliane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Marleen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Merel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Nadja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Naira 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Peter </a:t>
                      </a:r>
                      <a:r>
                        <a:rPr lang="en-US" sz="1100" err="1"/>
                        <a:t>dW</a:t>
                      </a:r>
                      <a:endParaRPr lang="en-US" sz="1100"/>
                    </a:p>
                    <a:p>
                      <a:pPr lvl="0">
                        <a:buNone/>
                      </a:pPr>
                      <a:r>
                        <a:rPr lang="en-US" sz="1100"/>
                        <a:t>Pieter V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Rianne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Sophie 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Tania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Theo</a:t>
                      </a:r>
                    </a:p>
                    <a:p>
                      <a:pPr lvl="0">
                        <a:buNone/>
                      </a:pP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Aline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Christiane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Dirkje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Dorien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Ellen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Elsie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Hadewich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Inge T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Ingrid 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Ingrid VL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Iris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Karolien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Kim H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Kurt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Lien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Lieve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Magda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Peggy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Petra VI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Sofie M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Tine W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Veerle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Benedicte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Bianca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Elien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Evelyn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Farah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Hanne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Hans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Heidi</a:t>
                      </a:r>
                    </a:p>
                    <a:p>
                      <a:pPr lvl="0">
                        <a:buNone/>
                      </a:pPr>
                      <a:r>
                        <a:rPr lang="en-US" sz="1100" err="1"/>
                        <a:t>Janienke</a:t>
                      </a:r>
                      <a:endParaRPr lang="en-US" sz="1100"/>
                    </a:p>
                    <a:p>
                      <a:pPr lvl="0">
                        <a:buNone/>
                      </a:pPr>
                      <a:r>
                        <a:rPr lang="en-US" sz="1100"/>
                        <a:t>Joyce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Katleen 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Kim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Kristel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Kristine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Laurence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Luisiana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Sabine</a:t>
                      </a:r>
                    </a:p>
                    <a:p>
                      <a:pPr lvl="0">
                        <a:buNone/>
                      </a:pPr>
                      <a:r>
                        <a:rPr lang="en-US" sz="1100" err="1"/>
                        <a:t>Sabrien</a:t>
                      </a:r>
                      <a:endParaRPr lang="en-US" sz="1100"/>
                    </a:p>
                    <a:p>
                      <a:pPr lvl="0">
                        <a:buNone/>
                      </a:pPr>
                      <a:r>
                        <a:rPr lang="en-US" sz="1100"/>
                        <a:t>Sarah B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Silke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Steve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Steven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Tina</a:t>
                      </a:r>
                    </a:p>
                    <a:p>
                      <a:pPr lvl="0">
                        <a:buNone/>
                      </a:pPr>
                      <a:r>
                        <a:rPr lang="en-US" sz="1100" err="1"/>
                        <a:t>Tinneke</a:t>
                      </a:r>
                      <a:endParaRPr lang="en-US" sz="1100"/>
                    </a:p>
                    <a:p>
                      <a:pPr lvl="0">
                        <a:buNone/>
                      </a:pPr>
                      <a:r>
                        <a:rPr lang="en-US" sz="1100"/>
                        <a:t>Tom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Wendy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56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6373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68A5F-BDB7-42E7-F676-973C8D648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C63A4-ADC5-9BB6-7E19-98CB7E26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219" y="434458"/>
            <a:ext cx="5065331" cy="648507"/>
          </a:xfrm>
        </p:spPr>
        <p:txBody>
          <a:bodyPr>
            <a:normAutofit/>
          </a:bodyPr>
          <a:lstStyle/>
          <a:p>
            <a:r>
              <a:rPr lang="en-US">
                <a:cs typeface="Arial"/>
              </a:rPr>
              <a:t>RONDE 1 – START om 14u30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38DCA-F9D7-3C73-C848-CBDE301BB2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endParaRPr lang="en-US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C8EAA-D721-0198-E204-11A51A3EC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048" y="1090146"/>
            <a:ext cx="9327615" cy="4916408"/>
          </a:xfrm>
          <a:prstGeom prst="rect">
            <a:avLst/>
          </a:prstGeom>
        </p:spPr>
      </p:pic>
      <p:sp>
        <p:nvSpPr>
          <p:cNvPr id="10" name="Arrow: Up 9">
            <a:extLst>
              <a:ext uri="{FF2B5EF4-FFF2-40B4-BE49-F238E27FC236}">
                <a16:creationId xmlns:a16="http://schemas.microsoft.com/office/drawing/2014/main" id="{4A448007-F579-1568-DC0E-9AAEC7C6EEE7}"/>
              </a:ext>
            </a:extLst>
          </p:cNvPr>
          <p:cNvSpPr/>
          <p:nvPr/>
        </p:nvSpPr>
        <p:spPr>
          <a:xfrm>
            <a:off x="6998368" y="1965158"/>
            <a:ext cx="240631" cy="96252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ACF5B197-69E9-B810-3398-6A0459186042}"/>
              </a:ext>
            </a:extLst>
          </p:cNvPr>
          <p:cNvSpPr/>
          <p:nvPr/>
        </p:nvSpPr>
        <p:spPr>
          <a:xfrm>
            <a:off x="9966158" y="4331368"/>
            <a:ext cx="260684" cy="98257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BFEDE14-4DF2-88B1-EABE-C10A2117674E}"/>
                  </a:ext>
                </a:extLst>
              </p14:cNvPr>
              <p14:cNvContentPartPr/>
              <p14:nvPr/>
            </p14:nvContentPartPr>
            <p14:xfrm>
              <a:off x="10988842" y="4993105"/>
              <a:ext cx="10026" cy="10026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BFEDE14-4DF2-88B1-EABE-C10A2117674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87542" y="4491805"/>
                <a:ext cx="1002600" cy="10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72176AC-F1FF-F093-0BDF-878F3D87C4FD}"/>
                  </a:ext>
                </a:extLst>
              </p14:cNvPr>
              <p14:cNvContentPartPr/>
              <p14:nvPr/>
            </p14:nvContentPartPr>
            <p14:xfrm>
              <a:off x="10086473" y="4361447"/>
              <a:ext cx="10026" cy="10026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72176AC-F1FF-F093-0BDF-878F3D87C4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85173" y="3860147"/>
                <a:ext cx="1002600" cy="10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FAD1EFB-45FB-9B61-DFAC-F2B17A05D3AA}"/>
                  </a:ext>
                </a:extLst>
              </p14:cNvPr>
              <p14:cNvContentPartPr/>
              <p14:nvPr/>
            </p14:nvContentPartPr>
            <p14:xfrm>
              <a:off x="10046368" y="4481763"/>
              <a:ext cx="10026" cy="10026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FAD1EFB-45FB-9B61-DFAC-F2B17A05D3A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45068" y="3980463"/>
                <a:ext cx="1002600" cy="10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8055D1C-A1D0-FD26-E415-7F95C467C591}"/>
                  </a:ext>
                </a:extLst>
              </p14:cNvPr>
              <p14:cNvContentPartPr/>
              <p14:nvPr/>
            </p14:nvContentPartPr>
            <p14:xfrm>
              <a:off x="10156658" y="4501815"/>
              <a:ext cx="10026" cy="10026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8055D1C-A1D0-FD26-E415-7F95C467C5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55358" y="4000515"/>
                <a:ext cx="1002600" cy="1002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06EC925-967C-348E-ACA7-9549768F15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7174" y="2908287"/>
            <a:ext cx="3033177" cy="208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10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36D42-95B9-9550-25C5-BCDFF9C76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E0842-5A4F-B487-A54E-B357214D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INSPIRATIESESSIES RONDE 2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5A5E1-5C5A-D088-2B00-110E96B68F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63431F-8C88-69CD-AE2C-B451C5233B52}"/>
              </a:ext>
            </a:extLst>
          </p:cNvPr>
          <p:cNvGraphicFramePr>
            <a:graphicFrameLocks noGrp="1"/>
          </p:cNvGraphicFramePr>
          <p:nvPr/>
        </p:nvGraphicFramePr>
        <p:xfrm>
          <a:off x="771896" y="1979220"/>
          <a:ext cx="8296052" cy="393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8026">
                  <a:extLst>
                    <a:ext uri="{9D8B030D-6E8A-4147-A177-3AD203B41FA5}">
                      <a16:colId xmlns:a16="http://schemas.microsoft.com/office/drawing/2014/main" val="3997623088"/>
                    </a:ext>
                  </a:extLst>
                </a:gridCol>
                <a:gridCol w="4148026">
                  <a:extLst>
                    <a:ext uri="{9D8B030D-6E8A-4147-A177-3AD203B41FA5}">
                      <a16:colId xmlns:a16="http://schemas.microsoft.com/office/drawing/2014/main" val="1968544877"/>
                    </a:ext>
                  </a:extLst>
                </a:gridCol>
              </a:tblGrid>
              <a:tr h="1962634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S(t)</a:t>
                      </a:r>
                      <a:r>
                        <a:rPr lang="en-US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imuleren</a:t>
                      </a:r>
                      <a:r>
                        <a:rPr lang="en-US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met imago-</a:t>
                      </a:r>
                      <a:r>
                        <a:rPr lang="en-US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versterkende</a:t>
                      </a:r>
                      <a:r>
                        <a:rPr lang="en-US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</a:t>
                      </a:r>
                      <a:r>
                        <a:rPr lang="en-US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activiteiten</a:t>
                      </a: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accent1">
                            <a:lumMod val="49000"/>
                          </a:schemeClr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i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Maj van </a:t>
                      </a:r>
                      <a:r>
                        <a:rPr lang="en-US" i="1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Moorhem</a:t>
                      </a:r>
                      <a:r>
                        <a:rPr lang="en-US" i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(AGSO) </a:t>
                      </a:r>
                      <a:r>
                        <a:rPr lang="en-US" i="1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en</a:t>
                      </a:r>
                      <a:r>
                        <a:rPr lang="en-US" i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Goedele </a:t>
                      </a:r>
                      <a:r>
                        <a:rPr lang="en-US" i="1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Baekelandt</a:t>
                      </a:r>
                      <a:r>
                        <a:rPr lang="en-US" i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(VIVES)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Diversiteit</a:t>
                      </a:r>
                      <a:r>
                        <a:rPr lang="en-US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in scenario-</a:t>
                      </a:r>
                      <a:r>
                        <a:rPr lang="en-US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gebaseerd</a:t>
                      </a:r>
                      <a:r>
                        <a:rPr lang="en-US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</a:t>
                      </a:r>
                      <a:r>
                        <a:rPr lang="en-US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simulatieleren</a:t>
                      </a: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accent1">
                            <a:lumMod val="49000"/>
                          </a:schemeClr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i="1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Miquette</a:t>
                      </a:r>
                      <a:r>
                        <a:rPr lang="en-US" i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Borne (Summa) </a:t>
                      </a:r>
                      <a:r>
                        <a:rPr lang="en-US" i="1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en</a:t>
                      </a:r>
                      <a:r>
                        <a:rPr lang="en-US" i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Joyce de </a:t>
                      </a:r>
                      <a:r>
                        <a:rPr lang="en-US" i="1" err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Buysscher</a:t>
                      </a:r>
                      <a:r>
                        <a:rPr lang="en-US" i="1">
                          <a:solidFill>
                            <a:schemeClr val="accent1">
                              <a:lumMod val="49000"/>
                            </a:schemeClr>
                          </a:solidFill>
                        </a:rPr>
                        <a:t> (AGSO)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97374"/>
                  </a:ext>
                </a:extLst>
              </a:tr>
              <a:tr h="197580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Interprofessioneel</a:t>
                      </a:r>
                      <a:r>
                        <a:rPr lang="en-US" sz="18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simulatie-leren</a:t>
                      </a:r>
                    </a:p>
                    <a:p>
                      <a:pPr lvl="0">
                        <a:buNone/>
                      </a:pPr>
                      <a:endParaRPr lang="en-US" sz="18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800" b="1" i="1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Eveline </a:t>
                      </a:r>
                      <a:r>
                        <a:rPr lang="en-US" sz="1800" b="1" i="1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Crevits</a:t>
                      </a:r>
                      <a:r>
                        <a:rPr lang="en-US" sz="1800" b="1" i="1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(VIVES), Luka van </a:t>
                      </a:r>
                      <a:r>
                        <a:rPr lang="en-US" sz="1800" b="1" i="1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Leugenhaege</a:t>
                      </a:r>
                      <a:r>
                        <a:rPr lang="en-US" sz="1800" b="1" i="1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(AP) </a:t>
                      </a:r>
                      <a:r>
                        <a:rPr lang="en-US" sz="1800" b="1" i="1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en</a:t>
                      </a:r>
                      <a:r>
                        <a:rPr lang="en-US" sz="1800" b="1" i="1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Julie Daes (GKC)</a:t>
                      </a:r>
                      <a:endParaRPr lang="nl-NL"/>
                    </a:p>
                  </a:txBody>
                  <a:tcPr marL="97564" marR="97564" marT="48782" marB="48782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Levensecht</a:t>
                      </a:r>
                      <a:r>
                        <a:rPr lang="en-US" sz="18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simuleren</a:t>
                      </a:r>
                      <a:r>
                        <a:rPr lang="en-US" sz="18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met </a:t>
                      </a:r>
                      <a:r>
                        <a:rPr lang="en-US" sz="18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hoogtechnologie</a:t>
                      </a:r>
                      <a:r>
                        <a:rPr lang="en-US" sz="18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</a:t>
                      </a:r>
                      <a:endParaRPr lang="en-US"/>
                    </a:p>
                    <a:p>
                      <a:pPr lvl="0">
                        <a:buNone/>
                      </a:pPr>
                      <a:endParaRPr lang="en-US" sz="1800" b="1" i="0" u="none" strike="noStrike" noProof="0">
                        <a:solidFill>
                          <a:schemeClr val="accent1">
                            <a:lumMod val="49000"/>
                          </a:schemeClr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800" b="1" i="1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Pieter van </a:t>
                      </a:r>
                      <a:r>
                        <a:rPr lang="en-US" sz="1800" b="1" i="1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Gorkom</a:t>
                      </a:r>
                      <a:r>
                        <a:rPr lang="en-US" sz="1800" b="1" i="1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(Fontys) </a:t>
                      </a:r>
                      <a:r>
                        <a:rPr lang="en-US" sz="1800" b="1" i="1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en</a:t>
                      </a:r>
                      <a:r>
                        <a:rPr lang="en-US" sz="1800" b="1" i="1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Saskia </a:t>
                      </a:r>
                      <a:r>
                        <a:rPr lang="en-US" sz="1800" b="1" i="1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Raymaekers</a:t>
                      </a:r>
                      <a:r>
                        <a:rPr lang="en-US" sz="1800" b="1" i="1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(RTC)</a:t>
                      </a:r>
                    </a:p>
                  </a:txBody>
                  <a:tcPr marL="97564" marR="97564" marT="48782" marB="48782"/>
                </a:tc>
                <a:extLst>
                  <a:ext uri="{0D108BD9-81ED-4DB2-BD59-A6C34878D82A}">
                    <a16:rowId xmlns:a16="http://schemas.microsoft.com/office/drawing/2014/main" val="695470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1382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172B8-C29A-0F08-C153-53C249666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1BED6-966A-08FC-2831-2C002D67C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698" y="432312"/>
            <a:ext cx="5250852" cy="347689"/>
          </a:xfrm>
        </p:spPr>
        <p:txBody>
          <a:bodyPr>
            <a:normAutofit fontScale="90000"/>
          </a:bodyPr>
          <a:lstStyle/>
          <a:p>
            <a:r>
              <a:rPr lang="en-US">
                <a:cs typeface="Arial"/>
              </a:rPr>
              <a:t>Ronde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704C2-F49F-2B10-6101-774B06F4F9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620906C-5303-0666-5118-D89A6B31B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346938"/>
              </p:ext>
            </p:extLst>
          </p:nvPr>
        </p:nvGraphicFramePr>
        <p:xfrm>
          <a:off x="415636" y="870857"/>
          <a:ext cx="10057680" cy="5818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5775">
                  <a:extLst>
                    <a:ext uri="{9D8B030D-6E8A-4147-A177-3AD203B41FA5}">
                      <a16:colId xmlns:a16="http://schemas.microsoft.com/office/drawing/2014/main" val="191667105"/>
                    </a:ext>
                  </a:extLst>
                </a:gridCol>
                <a:gridCol w="2500635">
                  <a:extLst>
                    <a:ext uri="{9D8B030D-6E8A-4147-A177-3AD203B41FA5}">
                      <a16:colId xmlns:a16="http://schemas.microsoft.com/office/drawing/2014/main" val="1613505758"/>
                    </a:ext>
                  </a:extLst>
                </a:gridCol>
                <a:gridCol w="2500635">
                  <a:extLst>
                    <a:ext uri="{9D8B030D-6E8A-4147-A177-3AD203B41FA5}">
                      <a16:colId xmlns:a16="http://schemas.microsoft.com/office/drawing/2014/main" val="381887790"/>
                    </a:ext>
                  </a:extLst>
                </a:gridCol>
                <a:gridCol w="2500635">
                  <a:extLst>
                    <a:ext uri="{9D8B030D-6E8A-4147-A177-3AD203B41FA5}">
                      <a16:colId xmlns:a16="http://schemas.microsoft.com/office/drawing/2014/main" val="3997527217"/>
                    </a:ext>
                  </a:extLst>
                </a:gridCol>
              </a:tblGrid>
              <a:tr h="5195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Diversiteit</a:t>
                      </a:r>
                      <a:r>
                        <a:rPr lang="en-US" sz="14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in scenario-</a:t>
                      </a: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gebaseerd</a:t>
                      </a:r>
                      <a:r>
                        <a:rPr lang="en-US" sz="14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</a:t>
                      </a: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simulatieleren</a:t>
                      </a:r>
                      <a:endParaRPr lang="en-US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Interprofessioneel</a:t>
                      </a:r>
                      <a:r>
                        <a:rPr lang="en-US" sz="14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</a:t>
                      </a: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simulatie-leren</a:t>
                      </a:r>
                      <a:endParaRPr lang="en-US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S(t)</a:t>
                      </a: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imuleren</a:t>
                      </a:r>
                      <a:r>
                        <a:rPr lang="en-US" sz="14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met imago-</a:t>
                      </a: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versterkende</a:t>
                      </a:r>
                      <a:r>
                        <a:rPr lang="en-US" sz="14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</a:t>
                      </a: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activiteiten</a:t>
                      </a:r>
                      <a:endParaRPr lang="en-US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Levensecht</a:t>
                      </a:r>
                      <a:r>
                        <a:rPr lang="en-US" sz="14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</a:t>
                      </a: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simuleren</a:t>
                      </a:r>
                      <a:r>
                        <a:rPr lang="en-US" sz="14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met </a:t>
                      </a:r>
                      <a:r>
                        <a:rPr lang="en-US" sz="1400" b="1" i="0" u="none" strike="noStrike" noProof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hoogtechnologie</a:t>
                      </a:r>
                      <a:r>
                        <a:rPr lang="en-US" sz="1400" b="1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</a:t>
                      </a:r>
                      <a:endParaRPr lang="en-US" sz="1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459838"/>
                  </a:ext>
                </a:extLst>
              </a:tr>
              <a:tr h="5299353">
                <a:tc>
                  <a:txBody>
                    <a:bodyPr/>
                    <a:lstStyle/>
                    <a:p>
                      <a:r>
                        <a:rPr lang="en-US" sz="1100"/>
                        <a:t>Elien C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Elien V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Hadewich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Inge T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Ingrid 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Ingrid VL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Ira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Joyce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Karolien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Kim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Kris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Kirstine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Lien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Lieve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Liliane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Luisiana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Peggy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Rianne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Silke</a:t>
                      </a:r>
                    </a:p>
                    <a:p>
                      <a:pPr lvl="0">
                        <a:buNone/>
                      </a:pPr>
                      <a:r>
                        <a:rPr lang="en-US" sz="1100" err="1"/>
                        <a:t>Sopie</a:t>
                      </a:r>
                      <a:r>
                        <a:rPr lang="en-US" sz="1100"/>
                        <a:t> 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Tania</a:t>
                      </a:r>
                      <a:br>
                        <a:rPr lang="en-US" sz="1100"/>
                      </a:br>
                      <a:r>
                        <a:rPr lang="en-US" sz="1100"/>
                        <a:t>Tine W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Tom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Veerle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Sarah B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Tina</a:t>
                      </a:r>
                    </a:p>
                    <a:p>
                      <a:pPr lvl="0">
                        <a:buNone/>
                      </a:pPr>
                      <a:r>
                        <a:rPr lang="en-US" sz="1100" err="1"/>
                        <a:t>Tinneke</a:t>
                      </a:r>
                      <a:r>
                        <a:rPr lang="en-US" sz="1100"/>
                        <a:t> G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Hanne</a:t>
                      </a:r>
                    </a:p>
                    <a:p>
                      <a:pPr lvl="0">
                        <a:buNone/>
                      </a:pPr>
                      <a:endParaRPr lang="en-US" sz="1100"/>
                    </a:p>
                    <a:p>
                      <a:pPr lvl="0">
                        <a:buNone/>
                      </a:pP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Annelies S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Anne-Lies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Benedicte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Cindy</a:t>
                      </a:r>
                    </a:p>
                    <a:p>
                      <a:pPr lvl="0">
                        <a:buNone/>
                      </a:pPr>
                      <a:r>
                        <a:rPr lang="en-US" sz="1100" err="1"/>
                        <a:t>Giannoula</a:t>
                      </a:r>
                      <a:endParaRPr lang="en-US" sz="1100"/>
                    </a:p>
                    <a:p>
                      <a:pPr lvl="0">
                        <a:buNone/>
                      </a:pPr>
                      <a:r>
                        <a:rPr lang="en-US" sz="1100"/>
                        <a:t>Hans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Ilse</a:t>
                      </a:r>
                    </a:p>
                    <a:p>
                      <a:pPr lvl="0">
                        <a:buNone/>
                      </a:pPr>
                      <a:r>
                        <a:rPr lang="en-US" sz="1100" err="1"/>
                        <a:t>Janienke</a:t>
                      </a:r>
                      <a:endParaRPr lang="en-US" sz="1100"/>
                    </a:p>
                    <a:p>
                      <a:pPr lvl="0">
                        <a:buNone/>
                      </a:pPr>
                      <a:r>
                        <a:rPr lang="en-US" sz="1100"/>
                        <a:t>Jos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Kelly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Kim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Korneel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Kristel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Laurence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Lieve M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Marleen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Miet</a:t>
                      </a:r>
                    </a:p>
                    <a:p>
                      <a:pPr lvl="0">
                        <a:buNone/>
                      </a:pPr>
                      <a:r>
                        <a:rPr lang="en-US" sz="1100" err="1"/>
                        <a:t>Sabrien</a:t>
                      </a:r>
                      <a:endParaRPr lang="en-US" sz="1100"/>
                    </a:p>
                    <a:p>
                      <a:pPr lvl="0">
                        <a:buNone/>
                      </a:pPr>
                      <a:r>
                        <a:rPr lang="en-US" sz="1100"/>
                        <a:t>Sara C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Sofie M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Steve</a:t>
                      </a:r>
                    </a:p>
                    <a:p>
                      <a:pPr lvl="0">
                        <a:buNone/>
                      </a:pP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Anne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Bianca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Elke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Evelyn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Evi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Farah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Heidi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Hilde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Inge V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Jens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Katleen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Lin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Marleen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Merel 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Nadja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Patrick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Sabine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Saskia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Sofie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Steven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Theo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Wendy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Alexander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Aline</a:t>
                      </a:r>
                    </a:p>
                    <a:p>
                      <a:pPr lvl="0">
                        <a:buNone/>
                      </a:pPr>
                      <a:r>
                        <a:rPr lang="en-US" sz="1100" err="1"/>
                        <a:t>Calja</a:t>
                      </a:r>
                      <a:endParaRPr lang="en-US" sz="1100"/>
                    </a:p>
                    <a:p>
                      <a:pPr lvl="0">
                        <a:buNone/>
                      </a:pPr>
                      <a:r>
                        <a:rPr lang="en-US" sz="1100"/>
                        <a:t>Caroline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Chris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Christiane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Dirkje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Dorien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Elsie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Greet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Hanne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Hilde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Inge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Ingrid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Iris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Jasmine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Joni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Karel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Kurt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Kyra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Leen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Lies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Liesbeth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Magda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Naira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Nele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Peter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Petra </a:t>
                      </a:r>
                      <a:r>
                        <a:rPr lang="en-US" sz="1100" err="1"/>
                        <a:t>VdeR</a:t>
                      </a:r>
                      <a:endParaRPr lang="en-US" sz="1100"/>
                    </a:p>
                    <a:p>
                      <a:pPr lvl="0">
                        <a:buNone/>
                      </a:pPr>
                      <a:r>
                        <a:rPr lang="en-US" sz="1100"/>
                        <a:t>Petra VI</a:t>
                      </a:r>
                    </a:p>
                    <a:p>
                      <a:pPr lvl="0">
                        <a:buNone/>
                      </a:pPr>
                      <a:r>
                        <a:rPr lang="en-US" sz="1100"/>
                        <a:t>Pieter</a:t>
                      </a:r>
                    </a:p>
                    <a:p>
                      <a:pPr lvl="0">
                        <a:buNone/>
                      </a:pPr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56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4691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9FFD2-E753-2EA6-3346-959A8A359C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089" y="2536259"/>
            <a:ext cx="9526587" cy="3509895"/>
          </a:xfrm>
        </p:spPr>
        <p:txBody>
          <a:bodyPr vert="horz" lIns="0" tIns="0" rIns="0" bIns="0" rtlCol="0" anchor="t">
            <a:normAutofit/>
          </a:bodyPr>
          <a:lstStyle/>
          <a:p>
            <a:endParaRPr lang="en-US"/>
          </a:p>
          <a:p>
            <a:endParaRPr lang="en-US">
              <a:cs typeface="Arial"/>
            </a:endParaRPr>
          </a:p>
          <a:p>
            <a:r>
              <a:rPr lang="en-US">
                <a:cs typeface="Arial"/>
              </a:rPr>
              <a:t>            </a:t>
            </a:r>
          </a:p>
        </p:txBody>
      </p:sp>
      <p:pic>
        <p:nvPicPr>
          <p:cNvPr id="4" name="Graphic 3" descr="Radiomicrofoon met effen opvulling">
            <a:extLst>
              <a:ext uri="{FF2B5EF4-FFF2-40B4-BE49-F238E27FC236}">
                <a16:creationId xmlns:a16="http://schemas.microsoft.com/office/drawing/2014/main" id="{71BA9683-5321-95E7-1D5E-7323FD5E2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4487" y="1225550"/>
            <a:ext cx="1303337" cy="1303337"/>
          </a:xfrm>
          <a:prstGeom prst="rect">
            <a:avLst/>
          </a:prstGeom>
        </p:spPr>
      </p:pic>
      <p:pic>
        <p:nvPicPr>
          <p:cNvPr id="5" name="Graphic 4" descr="Chatballon silhouet">
            <a:extLst>
              <a:ext uri="{FF2B5EF4-FFF2-40B4-BE49-F238E27FC236}">
                <a16:creationId xmlns:a16="http://schemas.microsoft.com/office/drawing/2014/main" id="{2F7BEE09-6F79-A636-5762-1F3D22975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9175" y="606425"/>
            <a:ext cx="2128837" cy="2120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9E2F67-48E4-391E-31B0-7C2CE7C4E855}"/>
              </a:ext>
            </a:extLst>
          </p:cNvPr>
          <p:cNvSpPr txBox="1"/>
          <p:nvPr/>
        </p:nvSpPr>
        <p:spPr>
          <a:xfrm>
            <a:off x="7372597" y="2534948"/>
            <a:ext cx="23156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VRAGEN GEBRUIK DE CHAT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ABCC84-4597-90DB-A38E-96B4B6E60BE4}"/>
              </a:ext>
            </a:extLst>
          </p:cNvPr>
          <p:cNvSpPr txBox="1"/>
          <p:nvPr/>
        </p:nvSpPr>
        <p:spPr>
          <a:xfrm>
            <a:off x="2423618" y="2861108"/>
            <a:ext cx="24740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   UIT </a:t>
            </a:r>
            <a:endParaRPr lang="en-US"/>
          </a:p>
        </p:txBody>
      </p:sp>
      <p:pic>
        <p:nvPicPr>
          <p:cNvPr id="8" name="Graphic 7" descr="Smartphone met effen opvulling">
            <a:extLst>
              <a:ext uri="{FF2B5EF4-FFF2-40B4-BE49-F238E27FC236}">
                <a16:creationId xmlns:a16="http://schemas.microsoft.com/office/drawing/2014/main" id="{8990DE09-6129-4221-9BE6-DFC92344A7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02550" y="3963987"/>
            <a:ext cx="1652588" cy="1620838"/>
          </a:xfrm>
          <a:prstGeom prst="rect">
            <a:avLst/>
          </a:prstGeom>
        </p:spPr>
      </p:pic>
      <p:pic>
        <p:nvPicPr>
          <p:cNvPr id="12" name="Graphic 11" descr="Vraagteken met effen opvulling">
            <a:extLst>
              <a:ext uri="{FF2B5EF4-FFF2-40B4-BE49-F238E27FC236}">
                <a16:creationId xmlns:a16="http://schemas.microsoft.com/office/drawing/2014/main" id="{68A61348-6AF6-864E-EC9B-603210FEF0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32925" y="1939925"/>
            <a:ext cx="914400" cy="914400"/>
          </a:xfrm>
          <a:prstGeom prst="rect">
            <a:avLst/>
          </a:prstGeom>
        </p:spPr>
      </p:pic>
      <p:pic>
        <p:nvPicPr>
          <p:cNvPr id="15" name="Graphic 14" descr="Videocamera silhouet">
            <a:extLst>
              <a:ext uri="{FF2B5EF4-FFF2-40B4-BE49-F238E27FC236}">
                <a16:creationId xmlns:a16="http://schemas.microsoft.com/office/drawing/2014/main" id="{00BCDA92-E42C-B488-4E43-12576B08AD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55925" y="3963988"/>
            <a:ext cx="1589087" cy="16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19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5E6D6-840C-D50A-09DD-9AB62EE20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77E80-B758-9B53-6BCA-CC6A68A0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219" y="434458"/>
            <a:ext cx="5065331" cy="648507"/>
          </a:xfrm>
        </p:spPr>
        <p:txBody>
          <a:bodyPr>
            <a:normAutofit/>
          </a:bodyPr>
          <a:lstStyle/>
          <a:p>
            <a:r>
              <a:rPr lang="en-US">
                <a:cs typeface="Arial"/>
              </a:rPr>
              <a:t>RONDE 2 – START 15u00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D8C83-27D7-2738-9D92-F0EEA49171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endParaRPr lang="en-US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47991F-6D22-3897-FEA9-4B00CD3F2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048" y="1090146"/>
            <a:ext cx="9327615" cy="4916408"/>
          </a:xfrm>
          <a:prstGeom prst="rect">
            <a:avLst/>
          </a:prstGeom>
        </p:spPr>
      </p:pic>
      <p:sp>
        <p:nvSpPr>
          <p:cNvPr id="10" name="Arrow: Up 9">
            <a:extLst>
              <a:ext uri="{FF2B5EF4-FFF2-40B4-BE49-F238E27FC236}">
                <a16:creationId xmlns:a16="http://schemas.microsoft.com/office/drawing/2014/main" id="{267B0018-8CB9-2BFE-C26B-B862DDEFA82E}"/>
              </a:ext>
            </a:extLst>
          </p:cNvPr>
          <p:cNvSpPr/>
          <p:nvPr/>
        </p:nvSpPr>
        <p:spPr>
          <a:xfrm>
            <a:off x="6998368" y="1965158"/>
            <a:ext cx="240631" cy="96252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1F04FED4-AE7B-E76C-4D6E-326975FBBE92}"/>
              </a:ext>
            </a:extLst>
          </p:cNvPr>
          <p:cNvSpPr/>
          <p:nvPr/>
        </p:nvSpPr>
        <p:spPr>
          <a:xfrm>
            <a:off x="9966158" y="4331368"/>
            <a:ext cx="260684" cy="98257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2CD2029-E914-179C-D090-051D07D282CB}"/>
                  </a:ext>
                </a:extLst>
              </p14:cNvPr>
              <p14:cNvContentPartPr/>
              <p14:nvPr/>
            </p14:nvContentPartPr>
            <p14:xfrm>
              <a:off x="10988842" y="4993105"/>
              <a:ext cx="10026" cy="10026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2CD2029-E914-179C-D090-051D07D282C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87542" y="4491805"/>
                <a:ext cx="1002600" cy="10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F54CB38-8CF8-EB66-430A-4B1EAD949F07}"/>
                  </a:ext>
                </a:extLst>
              </p14:cNvPr>
              <p14:cNvContentPartPr/>
              <p14:nvPr/>
            </p14:nvContentPartPr>
            <p14:xfrm>
              <a:off x="10086473" y="4361447"/>
              <a:ext cx="10026" cy="10026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F54CB38-8CF8-EB66-430A-4B1EAD949F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85173" y="3860147"/>
                <a:ext cx="1002600" cy="10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86CE1BE-FCD4-0C88-C7A2-1C86E69C4EBC}"/>
                  </a:ext>
                </a:extLst>
              </p14:cNvPr>
              <p14:cNvContentPartPr/>
              <p14:nvPr/>
            </p14:nvContentPartPr>
            <p14:xfrm>
              <a:off x="10046368" y="4481763"/>
              <a:ext cx="10026" cy="10026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86CE1BE-FCD4-0C88-C7A2-1C86E69C4E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45068" y="3980463"/>
                <a:ext cx="1002600" cy="10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58F7BE3-A3E6-4C76-6AC9-9933857F01D7}"/>
                  </a:ext>
                </a:extLst>
              </p14:cNvPr>
              <p14:cNvContentPartPr/>
              <p14:nvPr/>
            </p14:nvContentPartPr>
            <p14:xfrm>
              <a:off x="10156658" y="4501815"/>
              <a:ext cx="10026" cy="10026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58F7BE3-A3E6-4C76-6AC9-9933857F01D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55358" y="4000515"/>
                <a:ext cx="1002600" cy="10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9FC5D46-8252-7721-0EE1-32CEB0356E08}"/>
                  </a:ext>
                </a:extLst>
              </p14:cNvPr>
              <p14:cNvContentPartPr/>
              <p14:nvPr/>
            </p14:nvContentPartPr>
            <p14:xfrm>
              <a:off x="4291263" y="571500"/>
              <a:ext cx="10026" cy="10026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9FC5D46-8252-7721-0EE1-32CEB0356E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89963" y="70200"/>
                <a:ext cx="1002600" cy="10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B766F55-496B-C16A-1A10-47422C4E7747}"/>
                  </a:ext>
                </a:extLst>
              </p14:cNvPr>
              <p14:cNvContentPartPr/>
              <p14:nvPr/>
            </p14:nvContentPartPr>
            <p14:xfrm>
              <a:off x="4281237" y="581526"/>
              <a:ext cx="10026" cy="10026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B766F55-496B-C16A-1A10-47422C4E77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9937" y="80226"/>
                <a:ext cx="1002600" cy="10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6AEB6F-276E-A1B4-109C-5BCB075ED45E}"/>
                  </a:ext>
                </a:extLst>
              </p14:cNvPr>
              <p14:cNvContentPartPr/>
              <p14:nvPr/>
            </p14:nvContentPartPr>
            <p14:xfrm>
              <a:off x="4291263" y="511342"/>
              <a:ext cx="10026" cy="10026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6AEB6F-276E-A1B4-109C-5BCB075ED4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89963" y="10042"/>
                <a:ext cx="1002600" cy="10026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9B8650F-0797-F480-2524-C1104EC9A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7174" y="2908287"/>
            <a:ext cx="3033177" cy="208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67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F0C68-543B-A438-D5FC-B2BDE6AB5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866AE-FA54-3E99-46A4-51A06A9EA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000" y="828000"/>
            <a:ext cx="3681027" cy="1856740"/>
          </a:xfrm>
        </p:spPr>
        <p:txBody>
          <a:bodyPr/>
          <a:lstStyle/>
          <a:p>
            <a:endParaRPr lang="nl-BE">
              <a:cs typeface="Arial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29A23B-2F99-8A52-0B35-B1BF300F7D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4401" y="3267000"/>
            <a:ext cx="4198292" cy="2268000"/>
          </a:xfrm>
        </p:spPr>
        <p:txBody>
          <a:bodyPr>
            <a:normAutofit/>
          </a:bodyPr>
          <a:lstStyle/>
          <a:p>
            <a:pPr algn="r"/>
            <a:r>
              <a:rPr lang="nl-BE" sz="2600"/>
              <a:t>Vooruitblik en nieuws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043696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A0CE0-C19C-87CA-371C-E8DF2C1D0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" name="Picture Placeholder 983" descr="Afbeelding met kleding, persoon, buitenshuis, gras&#10;&#10;Door AI gegenereerde inhoud is mogelijk onjuist.">
            <a:extLst>
              <a:ext uri="{FF2B5EF4-FFF2-40B4-BE49-F238E27FC236}">
                <a16:creationId xmlns:a16="http://schemas.microsoft.com/office/drawing/2014/main" id="{E18F99C9-273B-3D07-7D54-3DE86B25034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alphaModFix amt="1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-4000"/>
                    </a14:imgEffect>
                  </a14:imgLayer>
                </a14:imgProps>
              </a:ext>
            </a:extLst>
          </a:blip>
          <a:srcRect t="1073" b="1073"/>
          <a:stretch/>
        </p:blipFill>
        <p:spPr>
          <a:xfrm>
            <a:off x="2020" y="0"/>
            <a:ext cx="12189980" cy="6858000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85BFF94-48B4-1F98-59AA-09FAA6056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>
                <a:cs typeface="Arial"/>
              </a:rPr>
              <a:t>Vervolg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9293CA8-79BC-7AA2-A43B-973F908BE2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8022622"/>
              </p:ext>
            </p:extLst>
          </p:nvPr>
        </p:nvGraphicFramePr>
        <p:xfrm>
          <a:off x="1443354" y="2624127"/>
          <a:ext cx="9530686" cy="4237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86179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C9A62-AF09-0BE3-A887-33192FE73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6ACC2FB-8022-B69C-878D-37121DECA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224000"/>
            <a:ext cx="1780521" cy="362824"/>
          </a:xfrm>
        </p:spPr>
        <p:txBody>
          <a:bodyPr>
            <a:normAutofit fontScale="90000"/>
          </a:bodyPr>
          <a:lstStyle/>
          <a:p>
            <a:r>
              <a:rPr lang="nl-BE">
                <a:cs typeface="Arial"/>
              </a:rPr>
              <a:t>Kalender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02CB2B1-2D55-0C02-63F0-1F1D76F21A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4383739"/>
              </p:ext>
            </p:extLst>
          </p:nvPr>
        </p:nvGraphicFramePr>
        <p:xfrm>
          <a:off x="2536121" y="716973"/>
          <a:ext cx="9109363" cy="5424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CF64EF75-A31F-CEB1-9162-D471D9A1EA94}"/>
              </a:ext>
            </a:extLst>
          </p:cNvPr>
          <p:cNvSpPr txBox="1"/>
          <p:nvPr/>
        </p:nvSpPr>
        <p:spPr>
          <a:xfrm>
            <a:off x="2607609" y="5760721"/>
            <a:ext cx="9111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Schrijf je in voor de </a:t>
            </a:r>
            <a:r>
              <a:rPr lang="nl-NL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nieuwsbrief via stimulanZ@provincieantwerpen.be</a:t>
            </a:r>
            <a:endParaRPr lang="nl-BE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1490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A795E-74EC-D54D-06CA-A6DE5059D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63E774-57F8-F1AD-8059-CFBD98D5F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000" y="828000"/>
            <a:ext cx="3681027" cy="1856740"/>
          </a:xfrm>
        </p:spPr>
        <p:txBody>
          <a:bodyPr/>
          <a:lstStyle/>
          <a:p>
            <a:endParaRPr lang="nl-BE">
              <a:cs typeface="Arial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C45CC4-8E87-BFF6-E387-C7D204160B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4401" y="3267000"/>
            <a:ext cx="4198292" cy="2268000"/>
          </a:xfrm>
        </p:spPr>
        <p:txBody>
          <a:bodyPr>
            <a:normAutofit/>
          </a:bodyPr>
          <a:lstStyle/>
          <a:p>
            <a:pPr algn="r"/>
            <a:r>
              <a:rPr lang="nl-BE" sz="2600"/>
              <a:t>Slotwoord 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6407977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70DF6-01E1-6F30-149D-676499324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1F05F2F-756C-2148-1CB1-361321179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224000"/>
            <a:ext cx="7002462" cy="480394"/>
          </a:xfrm>
        </p:spPr>
        <p:txBody>
          <a:bodyPr/>
          <a:lstStyle/>
          <a:p>
            <a:endParaRPr lang="nl-BE">
              <a:cs typeface="Arial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709F714-2DF2-CEEA-DBED-D8C97972B1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089" y="2456884"/>
            <a:ext cx="8626396" cy="4126417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u="sng">
                <a:solidFill>
                  <a:schemeClr val="accent1">
                    <a:lumMod val="49000"/>
                  </a:schemeClr>
                </a:solidFill>
                <a:ea typeface="+mn-lt"/>
                <a:cs typeface="+mn-lt"/>
              </a:rPr>
              <a:t>Meer weten : </a:t>
            </a:r>
          </a:p>
          <a:p>
            <a:r>
              <a:rPr lang="nl-BE" sz="2400">
                <a:solidFill>
                  <a:schemeClr val="accent1">
                    <a:lumMod val="49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Over ons | StimulanZ | Interreg Vlaanderen-Nederland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>
              <a:solidFill>
                <a:schemeClr val="accent1">
                  <a:lumMod val="49000"/>
                </a:schemeClr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accent1">
                    <a:lumMod val="49000"/>
                  </a:schemeClr>
                </a:solidFill>
                <a:cs typeface="Arial"/>
              </a:rPr>
              <a:t>Mail met link naar alle presentaties en publicaties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>
              <a:solidFill>
                <a:schemeClr val="accent1">
                  <a:lumMod val="49000"/>
                </a:schemeClr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accent1">
                    <a:lumMod val="49000"/>
                  </a:schemeClr>
                </a:solidFill>
                <a:cs typeface="Arial"/>
              </a:rPr>
              <a:t>We horen graag wat je vond van dit event </a:t>
            </a:r>
          </a:p>
          <a:p>
            <a:endParaRPr lang="nl-BE"/>
          </a:p>
          <a:p>
            <a:pPr marL="342900" indent="-342900">
              <a:buChar char="•"/>
            </a:pPr>
            <a:r>
              <a:rPr lang="nl-BE" sz="2400">
                <a:solidFill>
                  <a:schemeClr val="accent1">
                    <a:lumMod val="49000"/>
                  </a:schemeClr>
                </a:solidFill>
                <a:cs typeface="Arial"/>
              </a:rPr>
              <a:t>stimulanz@provincieantwerpen.be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A7B9C7-85DA-89A4-1460-E5F76AEC9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884" y="511539"/>
            <a:ext cx="349567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057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B463D5-4499-45E3-B3E0-7A2B9CE3D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000" y="828000"/>
            <a:ext cx="3681027" cy="1856740"/>
          </a:xfrm>
        </p:spPr>
        <p:txBody>
          <a:bodyPr/>
          <a:lstStyle/>
          <a:p>
            <a:endParaRPr lang="nl-BE">
              <a:cs typeface="Arial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83D5EC-44AB-4053-8EE8-221A299CA2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4401" y="3267000"/>
            <a:ext cx="4198292" cy="2268000"/>
          </a:xfrm>
        </p:spPr>
        <p:txBody>
          <a:bodyPr>
            <a:normAutofit/>
          </a:bodyPr>
          <a:lstStyle/>
          <a:p>
            <a:pPr algn="r"/>
            <a:r>
              <a:rPr lang="nl-BE" sz="2600"/>
              <a:t>Bedankt</a:t>
            </a:r>
            <a:endParaRPr lang="nl-BE" sz="1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5688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41A08-0C64-2108-10CE-4E1DAA42C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ijdelijke aanduiding voor afbeelding 19" descr="Afbeelding met tekst, poster, Menselijk gezicht, rood&#10;&#10;Automatisch gegenereerde beschrijving">
            <a:extLst>
              <a:ext uri="{FF2B5EF4-FFF2-40B4-BE49-F238E27FC236}">
                <a16:creationId xmlns:a16="http://schemas.microsoft.com/office/drawing/2014/main" id="{D098253D-CE35-9FD0-ADF6-CFD99A88AF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" r="5021"/>
          <a:stretch>
            <a:fillRect/>
          </a:stretch>
        </p:blipFill>
        <p:spPr>
          <a:xfrm>
            <a:off x="7725166" y="0"/>
            <a:ext cx="436245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CD8F54F-FAC4-F3A0-EE00-ADA49543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361" y="264078"/>
            <a:ext cx="6175372" cy="1080000"/>
          </a:xfrm>
        </p:spPr>
        <p:txBody>
          <a:bodyPr anchor="t">
            <a:normAutofit/>
          </a:bodyPr>
          <a:lstStyle/>
          <a:p>
            <a:r>
              <a:rPr lang="nl-BE"/>
              <a:t>Programma </a:t>
            </a:r>
          </a:p>
        </p:txBody>
      </p:sp>
      <p:graphicFrame>
        <p:nvGraphicFramePr>
          <p:cNvPr id="14" name="Tabel 13">
            <a:extLst>
              <a:ext uri="{FF2B5EF4-FFF2-40B4-BE49-F238E27FC236}">
                <a16:creationId xmlns:a16="http://schemas.microsoft.com/office/drawing/2014/main" id="{A7444CFE-8212-0913-C472-510F72723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767632"/>
              </p:ext>
            </p:extLst>
          </p:nvPr>
        </p:nvGraphicFramePr>
        <p:xfrm>
          <a:off x="593766" y="1098467"/>
          <a:ext cx="5666014" cy="527897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873224">
                  <a:extLst>
                    <a:ext uri="{9D8B030D-6E8A-4147-A177-3AD203B41FA5}">
                      <a16:colId xmlns:a16="http://schemas.microsoft.com/office/drawing/2014/main" val="2431125067"/>
                    </a:ext>
                  </a:extLst>
                </a:gridCol>
                <a:gridCol w="4792790">
                  <a:extLst>
                    <a:ext uri="{9D8B030D-6E8A-4147-A177-3AD203B41FA5}">
                      <a16:colId xmlns:a16="http://schemas.microsoft.com/office/drawing/2014/main" val="1688107309"/>
                    </a:ext>
                  </a:extLst>
                </a:gridCol>
              </a:tblGrid>
              <a:tr h="445361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NL" sz="1900" b="0">
                        <a:solidFill>
                          <a:schemeClr val="accent1">
                            <a:lumMod val="49000"/>
                          </a:schemeClr>
                        </a:solidFill>
                      </a:endParaRPr>
                    </a:p>
                  </a:txBody>
                  <a:tcPr marL="97563" marR="97563" marT="48781" marB="48781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NL" sz="1700" b="0">
                        <a:solidFill>
                          <a:schemeClr val="accent1">
                            <a:lumMod val="49000"/>
                          </a:schemeClr>
                        </a:solidFill>
                      </a:endParaRPr>
                    </a:p>
                  </a:txBody>
                  <a:tcPr marL="97563" marR="97563" marT="48781" marB="48781"/>
                </a:tc>
                <a:extLst>
                  <a:ext uri="{0D108BD9-81ED-4DB2-BD59-A6C34878D82A}">
                    <a16:rowId xmlns:a16="http://schemas.microsoft.com/office/drawing/2014/main" val="3633357804"/>
                  </a:ext>
                </a:extLst>
              </a:tr>
              <a:tr h="3929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13u35</a:t>
                      </a:r>
                    </a:p>
                  </a:txBody>
                  <a:tcPr marL="97564" marR="97564" marT="48782" marB="4878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Verwelkoming</a:t>
                      </a:r>
                    </a:p>
                  </a:txBody>
                  <a:tcPr marL="97564" marR="97564" marT="48782" marB="48782"/>
                </a:tc>
                <a:extLst>
                  <a:ext uri="{0D108BD9-81ED-4DB2-BD59-A6C34878D82A}">
                    <a16:rowId xmlns:a16="http://schemas.microsoft.com/office/drawing/2014/main" val="1389627595"/>
                  </a:ext>
                </a:extLst>
              </a:tr>
              <a:tr h="3929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13u40</a:t>
                      </a:r>
                    </a:p>
                  </a:txBody>
                  <a:tcPr marL="97564" marR="97564" marT="48782" marB="4878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Ontdek </a:t>
                      </a:r>
                      <a:r>
                        <a:rPr lang="nl-NL" sz="180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StimulanZ</a:t>
                      </a:r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, een blik op het project</a:t>
                      </a:r>
                    </a:p>
                  </a:txBody>
                  <a:tcPr marL="97564" marR="97564" marT="48782" marB="48782"/>
                </a:tc>
                <a:extLst>
                  <a:ext uri="{0D108BD9-81ED-4DB2-BD59-A6C34878D82A}">
                    <a16:rowId xmlns:a16="http://schemas.microsoft.com/office/drawing/2014/main" val="145404633"/>
                  </a:ext>
                </a:extLst>
              </a:tr>
              <a:tr h="3929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13u50</a:t>
                      </a:r>
                    </a:p>
                  </a:txBody>
                  <a:tcPr marL="97564" marR="97564" marT="48782" marB="4878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Visie simulatieleren in de zorg</a:t>
                      </a:r>
                    </a:p>
                  </a:txBody>
                  <a:tcPr marL="97564" marR="97564" marT="48782" marB="48782"/>
                </a:tc>
                <a:extLst>
                  <a:ext uri="{0D108BD9-81ED-4DB2-BD59-A6C34878D82A}">
                    <a16:rowId xmlns:a16="http://schemas.microsoft.com/office/drawing/2014/main" val="3340992947"/>
                  </a:ext>
                </a:extLst>
              </a:tr>
              <a:tr h="877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14u00</a:t>
                      </a:r>
                    </a:p>
                  </a:txBody>
                  <a:tcPr marL="97564" marR="97564" marT="48782" marB="4878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Mind </a:t>
                      </a:r>
                      <a:r>
                        <a:rPr lang="nl-NL" sz="180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the</a:t>
                      </a:r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 gap : </a:t>
                      </a:r>
                      <a:r>
                        <a:rPr lang="nl-NL" sz="1600" b="0" i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inzicht in vraag en aanbod interprofessioneel simulatieonderwijs als sleutel tot verbetering</a:t>
                      </a:r>
                    </a:p>
                  </a:txBody>
                  <a:tcPr marL="97564" marR="97564" marT="48782" marB="48782"/>
                </a:tc>
                <a:extLst>
                  <a:ext uri="{0D108BD9-81ED-4DB2-BD59-A6C34878D82A}">
                    <a16:rowId xmlns:a16="http://schemas.microsoft.com/office/drawing/2014/main" val="403626419"/>
                  </a:ext>
                </a:extLst>
              </a:tr>
              <a:tr h="39296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NL" sz="1800">
                        <a:solidFill>
                          <a:schemeClr val="accent1">
                            <a:lumMod val="49000"/>
                          </a:schemeClr>
                        </a:solidFill>
                        <a:latin typeface="Arial"/>
                      </a:endParaRPr>
                    </a:p>
                  </a:txBody>
                  <a:tcPr marL="97563" marR="97563" marT="48781" marB="48781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800" b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Korte pauze</a:t>
                      </a:r>
                    </a:p>
                  </a:txBody>
                  <a:tcPr marL="97563" marR="97563" marT="48781" marB="48781"/>
                </a:tc>
                <a:extLst>
                  <a:ext uri="{0D108BD9-81ED-4DB2-BD59-A6C34878D82A}">
                    <a16:rowId xmlns:a16="http://schemas.microsoft.com/office/drawing/2014/main" val="2801302314"/>
                  </a:ext>
                </a:extLst>
              </a:tr>
              <a:tr h="3929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14u30</a:t>
                      </a:r>
                    </a:p>
                  </a:txBody>
                  <a:tcPr marL="97564" marR="97564" marT="48782" marB="4878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nl-NL" sz="1800" b="0" u="none" strike="noStrike" noProof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Inspiratiesessies ronde 1</a:t>
                      </a:r>
                    </a:p>
                  </a:txBody>
                  <a:tcPr marL="97564" marR="97564" marT="48782" marB="48782"/>
                </a:tc>
                <a:extLst>
                  <a:ext uri="{0D108BD9-81ED-4DB2-BD59-A6C34878D82A}">
                    <a16:rowId xmlns:a16="http://schemas.microsoft.com/office/drawing/2014/main" val="287183576"/>
                  </a:ext>
                </a:extLst>
              </a:tr>
              <a:tr h="39296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NL" sz="1800">
                        <a:solidFill>
                          <a:schemeClr val="accent1">
                            <a:lumMod val="49000"/>
                          </a:schemeClr>
                        </a:solidFill>
                        <a:latin typeface="Arial"/>
                      </a:endParaRPr>
                    </a:p>
                  </a:txBody>
                  <a:tcPr marL="97563" marR="97563" marT="48781" marB="48781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Korte pauze</a:t>
                      </a:r>
                    </a:p>
                  </a:txBody>
                  <a:tcPr marL="97563" marR="97563" marT="48781" marB="48781"/>
                </a:tc>
                <a:extLst>
                  <a:ext uri="{0D108BD9-81ED-4DB2-BD59-A6C34878D82A}">
                    <a16:rowId xmlns:a16="http://schemas.microsoft.com/office/drawing/2014/main" val="810422167"/>
                  </a:ext>
                </a:extLst>
              </a:tr>
              <a:tr h="3929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15u00</a:t>
                      </a:r>
                    </a:p>
                  </a:txBody>
                  <a:tcPr marL="97564" marR="97564" marT="48782" marB="4878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Inspiratiesessies ronde 2</a:t>
                      </a:r>
                    </a:p>
                  </a:txBody>
                  <a:tcPr marL="97564" marR="97564" marT="48782" marB="48782"/>
                </a:tc>
                <a:extLst>
                  <a:ext uri="{0D108BD9-81ED-4DB2-BD59-A6C34878D82A}">
                    <a16:rowId xmlns:a16="http://schemas.microsoft.com/office/drawing/2014/main" val="740949611"/>
                  </a:ext>
                </a:extLst>
              </a:tr>
              <a:tr h="3929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15u25</a:t>
                      </a:r>
                    </a:p>
                  </a:txBody>
                  <a:tcPr marL="97564" marR="97564" marT="48782" marB="4878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Vooruitblik project</a:t>
                      </a:r>
                    </a:p>
                  </a:txBody>
                  <a:tcPr marL="97564" marR="97564" marT="48782" marB="48782"/>
                </a:tc>
                <a:extLst>
                  <a:ext uri="{0D108BD9-81ED-4DB2-BD59-A6C34878D82A}">
                    <a16:rowId xmlns:a16="http://schemas.microsoft.com/office/drawing/2014/main" val="320991261"/>
                  </a:ext>
                </a:extLst>
              </a:tr>
              <a:tr h="4191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15u40    </a:t>
                      </a:r>
                    </a:p>
                  </a:txBody>
                  <a:tcPr marL="97564" marR="97564" marT="48782" marB="48782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Slotwoord </a:t>
                      </a:r>
                    </a:p>
                  </a:txBody>
                  <a:tcPr marL="97564" marR="97564" marT="48782" marB="48782"/>
                </a:tc>
                <a:extLst>
                  <a:ext uri="{0D108BD9-81ED-4DB2-BD59-A6C34878D82A}">
                    <a16:rowId xmlns:a16="http://schemas.microsoft.com/office/drawing/2014/main" val="4122902980"/>
                  </a:ext>
                </a:extLst>
              </a:tr>
              <a:tr h="39296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15u45</a:t>
                      </a:r>
                    </a:p>
                  </a:txBody>
                  <a:tcPr marL="97563" marR="97563" marT="48781" marB="48781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80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Arial"/>
                        </a:rPr>
                        <a:t>Voorziene einde</a:t>
                      </a:r>
                    </a:p>
                  </a:txBody>
                  <a:tcPr marL="97563" marR="97563" marT="48781" marB="48781"/>
                </a:tc>
                <a:extLst>
                  <a:ext uri="{0D108BD9-81ED-4DB2-BD59-A6C34878D82A}">
                    <a16:rowId xmlns:a16="http://schemas.microsoft.com/office/drawing/2014/main" val="2978735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3533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B463D5-4499-45E3-B3E0-7A2B9CE3D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000" y="828000"/>
            <a:ext cx="3681027" cy="1856740"/>
          </a:xfrm>
        </p:spPr>
        <p:txBody>
          <a:bodyPr/>
          <a:lstStyle/>
          <a:p>
            <a:endParaRPr lang="nl-BE">
              <a:cs typeface="Arial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83D5EC-44AB-4053-8EE8-221A299CA2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65303" y="3267000"/>
            <a:ext cx="3844418" cy="2000271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nl-BE"/>
              <a:t>Blik op het </a:t>
            </a:r>
            <a:r>
              <a:rPr lang="nl-BE" err="1"/>
              <a:t>StimulanZ</a:t>
            </a:r>
            <a:r>
              <a:rPr lang="nl-BE"/>
              <a:t> project en visie simulatieleren</a:t>
            </a:r>
          </a:p>
          <a:p>
            <a:pPr algn="r"/>
            <a:r>
              <a:rPr lang="nl-BE" sz="1800">
                <a:cs typeface="Arial"/>
              </a:rPr>
              <a:t>door Alexander Van Leuven  (Gouverneur </a:t>
            </a:r>
            <a:r>
              <a:rPr lang="nl-BE" sz="1800" err="1">
                <a:cs typeface="Arial"/>
              </a:rPr>
              <a:t>Kinsbergencentrum</a:t>
            </a:r>
            <a:r>
              <a:rPr lang="nl-BE" sz="1800">
                <a:cs typeface="Arial"/>
              </a:rPr>
              <a:t>)</a:t>
            </a:r>
            <a:endParaRPr lang="nl-BE" sz="1800" b="0">
              <a:solidFill>
                <a:srgbClr val="000000"/>
              </a:solidFill>
              <a:cs typeface="Arial"/>
            </a:endParaRPr>
          </a:p>
          <a:p>
            <a:pPr algn="r"/>
            <a:endParaRPr lang="nl-BE" sz="1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9226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F6D5C4C-5AC1-1FA0-4F27-309A907CA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64" y="1376400"/>
            <a:ext cx="2501900" cy="1080000"/>
          </a:xfrm>
        </p:spPr>
        <p:txBody>
          <a:bodyPr/>
          <a:lstStyle/>
          <a:p>
            <a:br>
              <a:rPr lang="nl-BE"/>
            </a:br>
            <a:endParaRPr lang="nl-BE"/>
          </a:p>
        </p:txBody>
      </p:sp>
      <p:pic>
        <p:nvPicPr>
          <p:cNvPr id="12" name="Afbeelding 11" descr="A person with a beard and glasses&#10;&#10;AI-generated content may be incorrect.">
            <a:extLst>
              <a:ext uri="{FF2B5EF4-FFF2-40B4-BE49-F238E27FC236}">
                <a16:creationId xmlns:a16="http://schemas.microsoft.com/office/drawing/2014/main" id="{F54CD146-EB0A-7A58-1932-C4701029F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102" y="1988996"/>
            <a:ext cx="2581023" cy="2590800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F748061C-2875-1F9A-7E32-6E1C1AA5BBD9}"/>
              </a:ext>
            </a:extLst>
          </p:cNvPr>
          <p:cNvSpPr txBox="1"/>
          <p:nvPr/>
        </p:nvSpPr>
        <p:spPr>
          <a:xfrm>
            <a:off x="1262456" y="2534428"/>
            <a:ext cx="4222798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>
                <a:solidFill>
                  <a:schemeClr val="accent6"/>
                </a:solidFill>
              </a:rPr>
              <a:t>Alexander Van Leuven</a:t>
            </a:r>
            <a:endParaRPr lang="en-US"/>
          </a:p>
          <a:p>
            <a:r>
              <a:rPr lang="nl-BE" sz="2000" b="1">
                <a:solidFill>
                  <a:schemeClr val="accent6"/>
                </a:solidFill>
                <a:cs typeface="Arial"/>
              </a:rPr>
              <a:t>Gouverneur </a:t>
            </a:r>
            <a:r>
              <a:rPr lang="nl-BE" sz="2000" b="1" err="1">
                <a:solidFill>
                  <a:schemeClr val="accent6"/>
                </a:solidFill>
                <a:cs typeface="Arial"/>
              </a:rPr>
              <a:t>Kinsbergencentrum</a:t>
            </a:r>
            <a:endParaRPr lang="nl-BE" sz="2000" b="1">
              <a:solidFill>
                <a:schemeClr val="accent6"/>
              </a:solidFill>
              <a:cs typeface="Arial"/>
            </a:endParaRPr>
          </a:p>
          <a:p>
            <a:endParaRPr lang="nl-BE"/>
          </a:p>
          <a:p>
            <a:r>
              <a:rPr lang="nl-BE">
                <a:solidFill>
                  <a:schemeClr val="accent6"/>
                </a:solidFill>
              </a:rPr>
              <a:t>Projectcoördinator </a:t>
            </a:r>
            <a:r>
              <a:rPr lang="nl-BE" err="1">
                <a:solidFill>
                  <a:schemeClr val="accent6"/>
                </a:solidFill>
              </a:rPr>
              <a:t>stimulanZ</a:t>
            </a:r>
            <a:endParaRPr lang="nl-BE" err="1">
              <a:solidFill>
                <a:schemeClr val="accent6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724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F6D5C4C-5AC1-1FA0-4F27-309A907CA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64" y="1376400"/>
            <a:ext cx="2501900" cy="1080000"/>
          </a:xfrm>
        </p:spPr>
        <p:txBody>
          <a:bodyPr/>
          <a:lstStyle/>
          <a:p>
            <a:br>
              <a:rPr lang="nl-BE"/>
            </a:br>
            <a:endParaRPr lang="nl-BE"/>
          </a:p>
        </p:txBody>
      </p:sp>
      <p:pic>
        <p:nvPicPr>
          <p:cNvPr id="2" name="Picture Placeholder 983" descr="Afbeelding met kleding, persoon, buitenshuis, gras&#10;&#10;Door AI gegenereerde inhoud is mogelijk onjuist.">
            <a:extLst>
              <a:ext uri="{FF2B5EF4-FFF2-40B4-BE49-F238E27FC236}">
                <a16:creationId xmlns:a16="http://schemas.microsoft.com/office/drawing/2014/main" id="{6DCF5223-3F33-9347-8277-E2236FA38FC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alphaModFix amt="1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-4000"/>
                    </a14:imgEffect>
                  </a14:imgLayer>
                </a14:imgProps>
              </a:ext>
            </a:extLst>
          </a:blip>
          <a:srcRect t="1073" b="1073"/>
          <a:stretch/>
        </p:blipFill>
        <p:spPr>
          <a:xfrm>
            <a:off x="2020" y="0"/>
            <a:ext cx="12189980" cy="6858000"/>
          </a:xfrm>
        </p:spPr>
      </p:pic>
    </p:spTree>
    <p:extLst>
      <p:ext uri="{BB962C8B-B14F-4D97-AF65-F5344CB8AC3E}">
        <p14:creationId xmlns:p14="http://schemas.microsoft.com/office/powerpoint/2010/main" val="3574029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DE5E46-D304-4F55-A7DF-7A0A5BB55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7" y="1224000"/>
            <a:ext cx="7044703" cy="1080000"/>
          </a:xfrm>
        </p:spPr>
        <p:txBody>
          <a:bodyPr anchor="t">
            <a:normAutofit/>
          </a:bodyPr>
          <a:lstStyle/>
          <a:p>
            <a:r>
              <a:rPr lang="nl-BE">
                <a:solidFill>
                  <a:srgbClr val="FF0000"/>
                </a:solidFill>
                <a:latin typeface="Montserrat" pitchFamily="2" charset="77"/>
              </a:rPr>
              <a:t>stimulanZ - uitdaging</a:t>
            </a:r>
            <a:br>
              <a:rPr lang="nl-BE">
                <a:latin typeface="Montserrat" pitchFamily="2" charset="77"/>
              </a:rPr>
            </a:br>
            <a:r>
              <a:rPr lang="nl-BE">
                <a:latin typeface="Montserrat" pitchFamily="2" charset="77"/>
              </a:rPr>
              <a:t>2 problemen, 1 oplossing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33FFCB1-A85E-65DD-4BF8-B2CBABE3DD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089" y="2456884"/>
            <a:ext cx="8060999" cy="3589270"/>
          </a:xfrm>
        </p:spPr>
        <p:txBody>
          <a:bodyPr vert="horz" lIns="0" tIns="0" rIns="0" bIns="0" rtlCol="0" anchor="t">
            <a:normAutofit/>
          </a:bodyPr>
          <a:lstStyle/>
          <a:p>
            <a:pPr marL="457200" indent="-457200" algn="l" rtl="0" fontAlgn="base">
              <a:buFont typeface="+mj-lt"/>
              <a:buAutoNum type="arabicPeriod"/>
            </a:pPr>
            <a:r>
              <a:rPr lang="nl-NL" sz="2400" b="0" i="1" u="none" strike="noStrike" noProof="0">
                <a:solidFill>
                  <a:schemeClr val="tx1"/>
                </a:solidFill>
                <a:effectLst/>
                <a:latin typeface="Montserrat" pitchFamily="2" charset="77"/>
                <a:ea typeface="Calibri"/>
                <a:cs typeface="Calibri"/>
              </a:rPr>
              <a:t>personeel tekort</a:t>
            </a:r>
            <a:endParaRPr lang="en-US" sz="2400" i="1">
              <a:solidFill>
                <a:schemeClr val="tx1"/>
              </a:solidFill>
              <a:latin typeface="Montserrat" pitchFamily="2" charset="77"/>
              <a:ea typeface="Calibri"/>
              <a:cs typeface="Calibri"/>
            </a:endParaRPr>
          </a:p>
          <a:p>
            <a:pPr marL="457200" indent="-457200" algn="l" rtl="0" fontAlgn="base">
              <a:buFont typeface="+mj-lt"/>
              <a:buAutoNum type="arabicPeriod"/>
            </a:pPr>
            <a:endParaRPr lang="en-US" sz="2400" b="0" i="0" u="none" strike="noStrike">
              <a:solidFill>
                <a:schemeClr val="tx1"/>
              </a:solidFill>
              <a:effectLst/>
              <a:latin typeface="Montserrat" pitchFamily="2" charset="77"/>
              <a:ea typeface="Calibri"/>
              <a:cs typeface="Calibri"/>
            </a:endParaRPr>
          </a:p>
          <a:p>
            <a:pPr marL="457200" indent="-457200" algn="l" rtl="0" fontAlgn="base">
              <a:buFont typeface="+mj-lt"/>
              <a:buAutoNum type="arabicPeriod"/>
            </a:pPr>
            <a:r>
              <a:rPr lang="nl-BE" sz="2400" i="1">
                <a:solidFill>
                  <a:schemeClr val="tx1"/>
                </a:solidFill>
                <a:latin typeface="Montserrat" pitchFamily="2" charset="77"/>
                <a:ea typeface="Calibri"/>
                <a:cs typeface="Calibri"/>
              </a:rPr>
              <a:t>m</a:t>
            </a:r>
            <a:r>
              <a:rPr lang="nl-BE" sz="2400" b="0" i="1" u="none" strike="noStrike">
                <a:solidFill>
                  <a:schemeClr val="tx1"/>
                </a:solidFill>
                <a:effectLst/>
                <a:latin typeface="Montserrat" pitchFamily="2" charset="77"/>
                <a:ea typeface="Calibri"/>
                <a:cs typeface="Calibri"/>
              </a:rPr>
              <a:t>ismatch</a:t>
            </a:r>
          </a:p>
          <a:p>
            <a:pPr marL="555750" lvl="1" indent="-285750" fontAlgn="base"/>
            <a:r>
              <a:rPr lang="nl-NL" sz="2400" b="0" i="0" u="none" strike="noStrike" noProof="0">
                <a:solidFill>
                  <a:schemeClr val="accent6"/>
                </a:solidFill>
                <a:effectLst/>
                <a:latin typeface="Montserrat" pitchFamily="2" charset="77"/>
                <a:ea typeface="Calibri"/>
                <a:cs typeface="Calibri"/>
              </a:rPr>
              <a:t>onderwijs &gt; arbeidsmarkt</a:t>
            </a:r>
            <a:r>
              <a:rPr lang="nl-NL" sz="2400" b="0" i="0" noProof="0">
                <a:solidFill>
                  <a:schemeClr val="accent6"/>
                </a:solidFill>
                <a:effectLst/>
                <a:latin typeface="Montserrat" pitchFamily="2" charset="77"/>
                <a:ea typeface="Calibri"/>
                <a:cs typeface="Calibri"/>
              </a:rPr>
              <a:t>​</a:t>
            </a:r>
          </a:p>
          <a:p>
            <a:pPr marL="555750" lvl="1" indent="-285750" fontAlgn="base"/>
            <a:r>
              <a:rPr lang="nl-NL" sz="2400" noProof="0">
                <a:solidFill>
                  <a:schemeClr val="accent6"/>
                </a:solidFill>
                <a:latin typeface="Montserrat" pitchFamily="2" charset="77"/>
                <a:ea typeface="Calibri"/>
                <a:cs typeface="Calibri"/>
              </a:rPr>
              <a:t>technologische wendbaarheid</a:t>
            </a:r>
          </a:p>
          <a:p>
            <a:pPr marL="555750" lvl="1" indent="-285750" fontAlgn="base"/>
            <a:r>
              <a:rPr lang="nl-NL" sz="2400" b="0" i="0" noProof="0">
                <a:solidFill>
                  <a:schemeClr val="accent6"/>
                </a:solidFill>
                <a:effectLst/>
                <a:latin typeface="Montserrat" pitchFamily="2" charset="77"/>
                <a:ea typeface="Calibri"/>
                <a:cs typeface="Calibri"/>
              </a:rPr>
              <a:t>interprofessionele samenwerking</a:t>
            </a:r>
          </a:p>
          <a:p>
            <a:pPr marL="285750" indent="-285750">
              <a:buChar char="•"/>
            </a:pPr>
            <a:endParaRPr lang="en-US" sz="1800">
              <a:solidFill>
                <a:schemeClr val="accent6"/>
              </a:solidFill>
              <a:latin typeface="Montserrat" pitchFamily="2" charset="77"/>
              <a:ea typeface="Calibri"/>
              <a:cs typeface="Calibri"/>
            </a:endParaRPr>
          </a:p>
          <a:p>
            <a:pPr algn="l" rtl="0" fontAlgn="base"/>
            <a:r>
              <a:rPr lang="nl-BE" sz="1800" b="0" i="0">
                <a:solidFill>
                  <a:schemeClr val="accent6"/>
                </a:solidFill>
                <a:effectLst/>
                <a:latin typeface="Montserrat" pitchFamily="2" charset="77"/>
                <a:ea typeface="Calibri"/>
                <a:cs typeface="Calibri"/>
              </a:rPr>
              <a:t>​</a:t>
            </a:r>
            <a:endParaRPr lang="en-US">
              <a:solidFill>
                <a:schemeClr val="accent6"/>
              </a:solidFill>
              <a:latin typeface="Montserrat" pitchFamily="2" charset="77"/>
              <a:ea typeface="Calibri"/>
              <a:cs typeface="Calibri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3725574-4A6D-D581-326D-BFB5385BDDC5}"/>
              </a:ext>
            </a:extLst>
          </p:cNvPr>
          <p:cNvGraphicFramePr/>
          <p:nvPr/>
        </p:nvGraphicFramePr>
        <p:xfrm>
          <a:off x="5406887" y="369070"/>
          <a:ext cx="738677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AE1D368-99B8-9AB7-BE32-321DC843B7B7}"/>
              </a:ext>
            </a:extLst>
          </p:cNvPr>
          <p:cNvSpPr txBox="1"/>
          <p:nvPr/>
        </p:nvSpPr>
        <p:spPr>
          <a:xfrm rot="1044540">
            <a:off x="8928944" y="81559"/>
            <a:ext cx="2595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2400">
                <a:solidFill>
                  <a:srgbClr val="C00000"/>
                </a:solidFill>
                <a:latin typeface="Impact" panose="020B0806030902050204" pitchFamily="34" charset="0"/>
              </a:rPr>
              <a:t>EVIDENCE </a:t>
            </a:r>
            <a:br>
              <a:rPr lang="en-BE" sz="240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BE" sz="2400">
                <a:solidFill>
                  <a:srgbClr val="C00000"/>
                </a:solidFill>
                <a:latin typeface="Impact" panose="020B0806030902050204" pitchFamily="34" charset="0"/>
              </a:rPr>
              <a:t>INSPIRED!</a:t>
            </a:r>
          </a:p>
        </p:txBody>
      </p:sp>
    </p:spTree>
    <p:extLst>
      <p:ext uri="{BB962C8B-B14F-4D97-AF65-F5344CB8AC3E}">
        <p14:creationId xmlns:p14="http://schemas.microsoft.com/office/powerpoint/2010/main" val="113321539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Interreg">
      <a:dk1>
        <a:sysClr val="windowText" lastClr="000000"/>
      </a:dk1>
      <a:lt1>
        <a:sysClr val="window" lastClr="FFFFFF"/>
      </a:lt1>
      <a:dk2>
        <a:srgbClr val="003399"/>
      </a:dk2>
      <a:lt2>
        <a:srgbClr val="FFCC00"/>
      </a:lt2>
      <a:accent1>
        <a:srgbClr val="9FAEE5"/>
      </a:accent1>
      <a:accent2>
        <a:srgbClr val="D1375B"/>
      </a:accent2>
      <a:accent3>
        <a:srgbClr val="15983A"/>
      </a:accent3>
      <a:accent4>
        <a:srgbClr val="00AACA"/>
      </a:accent4>
      <a:accent5>
        <a:srgbClr val="EFB011"/>
      </a:accent5>
      <a:accent6>
        <a:srgbClr val="003399"/>
      </a:accent6>
      <a:hlink>
        <a:srgbClr val="000000"/>
      </a:hlink>
      <a:folHlink>
        <a:srgbClr val="000000"/>
      </a:folHlink>
    </a:clrScheme>
    <a:fontScheme name="Interre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reg_PowerPoint_Sjabloon.potx [Alleen-lezen]" id="{02649E4F-CB30-4AD9-B880-C67E4AE40A50}" vid="{7BBF0A67-BE45-4C11-ACC9-BCBDDC2D515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FB1AE9A4E183408F6B4C7E8C296EC1" ma:contentTypeVersion="15" ma:contentTypeDescription="Een nieuw document maken." ma:contentTypeScope="" ma:versionID="d5ef4f0672b55a07d9dc9f94ebe42dad">
  <xsd:schema xmlns:xsd="http://www.w3.org/2001/XMLSchema" xmlns:xs="http://www.w3.org/2001/XMLSchema" xmlns:p="http://schemas.microsoft.com/office/2006/metadata/properties" xmlns:ns2="619905c0-7092-41bc-a0d1-bf2c196ed6ca" xmlns:ns3="cd8605be-6519-4450-b445-b6281e9ae3dd" xmlns:ns4="2528a8cf-22b3-4b0b-9eb2-58242c7ea309" targetNamespace="http://schemas.microsoft.com/office/2006/metadata/properties" ma:root="true" ma:fieldsID="c902c98db939647edc5c063c20bb69e9" ns2:_="" ns3:_="" ns4:_="">
    <xsd:import namespace="619905c0-7092-41bc-a0d1-bf2c196ed6ca"/>
    <xsd:import namespace="cd8605be-6519-4450-b445-b6281e9ae3dd"/>
    <xsd:import namespace="2528a8cf-22b3-4b0b-9eb2-58242c7ea3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9905c0-7092-41bc-a0d1-bf2c196ed6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35bf66f5-cd6b-4cd3-89cd-a78047c1cc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8605be-6519-4450-b445-b6281e9ae3d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28a8cf-22b3-4b0b-9eb2-58242c7ea309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2666f408-491c-43a7-9ceb-8a3eb0de4829}" ma:internalName="TaxCatchAll" ma:showField="CatchAllData" ma:web="9364be45-f86d-4072-93a7-7ffa501d48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28a8cf-22b3-4b0b-9eb2-58242c7ea309" xsi:nil="true"/>
    <lcf76f155ced4ddcb4097134ff3c332f xmlns="619905c0-7092-41bc-a0d1-bf2c196ed6ca">
      <Terms xmlns="http://schemas.microsoft.com/office/infopath/2007/PartnerControls"/>
    </lcf76f155ced4ddcb4097134ff3c332f>
    <SharedWithUsers xmlns="cd8605be-6519-4450-b445-b6281e9ae3dd">
      <UserInfo>
        <DisplayName>DG-app-SP-INTERREG_Medewerkers</DisplayName>
        <AccountId>55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9CC48B2-3019-42ED-814E-A6B60C5B1854}">
  <ds:schemaRefs>
    <ds:schemaRef ds:uri="2528a8cf-22b3-4b0b-9eb2-58242c7ea309"/>
    <ds:schemaRef ds:uri="619905c0-7092-41bc-a0d1-bf2c196ed6ca"/>
    <ds:schemaRef ds:uri="cd8605be-6519-4450-b445-b6281e9ae3d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41C78D0-35B3-4F72-9361-09C3BE8E7D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831D8A-3D84-4E1A-AACC-76B7BE2DDE65}">
  <ds:schemaRefs>
    <ds:schemaRef ds:uri="2528a8cf-22b3-4b0b-9eb2-58242c7ea309"/>
    <ds:schemaRef ds:uri="619905c0-7092-41bc-a0d1-bf2c196ed6ca"/>
    <ds:schemaRef ds:uri="cd8605be-6519-4450-b445-b6281e9ae3d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Interreg ppt sjabloon</Template>
  <Application>Microsoft Office PowerPoint</Application>
  <PresentationFormat>Widescreen</PresentationFormat>
  <Slides>46</Slides>
  <Notes>21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Kantoorthema</vt:lpstr>
      <vt:lpstr>PowerPoint Presentation</vt:lpstr>
      <vt:lpstr>Inloopfilmpje toevoegen</vt:lpstr>
      <vt:lpstr>PowerPoint Presentation</vt:lpstr>
      <vt:lpstr>PowerPoint Presentation</vt:lpstr>
      <vt:lpstr>Programma </vt:lpstr>
      <vt:lpstr>PowerPoint Presentation</vt:lpstr>
      <vt:lpstr> </vt:lpstr>
      <vt:lpstr> </vt:lpstr>
      <vt:lpstr>stimulanZ - uitdaging 2 problemen, 1 oplossing</vt:lpstr>
      <vt:lpstr>PowerPoint Presentation</vt:lpstr>
      <vt:lpstr>PowerPoint Presentation</vt:lpstr>
      <vt:lpstr>PowerPoint Presentation</vt:lpstr>
      <vt:lpstr>Wegwijzer voor krachtige simulatieomgevigen in de zorg</vt:lpstr>
      <vt:lpstr>PowerPoint Presentation</vt:lpstr>
      <vt:lpstr> </vt:lpstr>
      <vt:lpstr>Inhoud</vt:lpstr>
      <vt:lpstr>Achtergrond</vt:lpstr>
      <vt:lpstr>Doelstelling</vt:lpstr>
      <vt:lpstr>Methodologie </vt:lpstr>
      <vt:lpstr>Tijdlijn</vt:lpstr>
      <vt:lpstr>PowerPoint Presentation</vt:lpstr>
      <vt:lpstr>Steekproefkenmerken</vt:lpstr>
      <vt:lpstr>PowerPoint Presentation</vt:lpstr>
      <vt:lpstr>Wat kan beter in de zorgopleiding om zich beter voorbereid te voelen op interprofessioneel samenwerken? </vt:lpstr>
      <vt:lpstr>Hoe ziet een ideale interprofessionele simulatietraining eruit? </vt:lpstr>
      <vt:lpstr>Hoe ziet een ideale interprofessionele simulatietraining eruit? </vt:lpstr>
      <vt:lpstr>Hoe ziet een ideale interprofessionele simulatietraining eruit? </vt:lpstr>
      <vt:lpstr>Hoe ziet een ideale interprofessionele simulatietraining eruit? </vt:lpstr>
      <vt:lpstr>PowerPoint Presentation</vt:lpstr>
      <vt:lpstr>Steekproefkenmerken</vt:lpstr>
      <vt:lpstr>Instellingen die (nog) geen simulatietrainingen organiseren</vt:lpstr>
      <vt:lpstr>Literatuurlijst</vt:lpstr>
      <vt:lpstr>PowerPoint Presentation</vt:lpstr>
      <vt:lpstr>PowerPoint Presentation</vt:lpstr>
      <vt:lpstr>INSPIRATIESESSIES</vt:lpstr>
      <vt:lpstr>Ronde 1</vt:lpstr>
      <vt:lpstr>RONDE 1 – START om 14u30</vt:lpstr>
      <vt:lpstr>INSPIRATIESESSIES RONDE 2 </vt:lpstr>
      <vt:lpstr>Ronde 2</vt:lpstr>
      <vt:lpstr>RONDE 2 – START 15u00</vt:lpstr>
      <vt:lpstr>PowerPoint Presentation</vt:lpstr>
      <vt:lpstr>Vervolg</vt:lpstr>
      <vt:lpstr>Kalender</vt:lpstr>
      <vt:lpstr>PowerPoint Presentation</vt:lpstr>
      <vt:lpstr>PowerPoint Presentation</vt:lpstr>
      <vt:lpstr>PowerPoint Presentation</vt:lpstr>
    </vt:vector>
  </TitlesOfParts>
  <Company>Provincie Antwerpen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Samenwerking tussen Vlamingen en Nederlanders voor een beter Europa</dc:title>
  <dc:creator>VAN DEN EYNDEN Annelies</dc:creator>
  <cp:revision>3</cp:revision>
  <cp:lastPrinted>2024-10-13T10:57:16Z</cp:lastPrinted>
  <dcterms:created xsi:type="dcterms:W3CDTF">2023-04-25T08:31:53Z</dcterms:created>
  <dcterms:modified xsi:type="dcterms:W3CDTF">2025-06-17T11:31:45Z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0x010100E3FB1AE9A4E183408F6B4C7E8C296EC1</vt:lpwstr>
  </property>
  <property fmtid="{D5CDD505-2E9C-101B-9397-08002B2CF9AE}" pid="3" name="MediaServiceImageTags">
    <vt:lpwstr/>
  </property>
  <property fmtid="{D5CDD505-2E9C-101B-9397-08002B2CF9AE}" pid="4" name="Order">
    <vt:r8>4900</vt:r8>
  </property>
  <property fmtid="{D5CDD505-2E9C-101B-9397-08002B2CF9AE}" pid="5" name="xd_Signature">
    <vt:bool>false</vt:bool>
  </property>
  <property fmtid="{D5CDD505-2E9C-101B-9397-08002B2CF9AE}" pid="6" name="SharedWithUsers">
    <vt:lpwstr>55;#DG-app-SP-INTERREG_Medewerkers</vt:lpwstr>
  </property>
  <property fmtid="{D5CDD505-2E9C-101B-9397-08002B2CF9AE}" pid="7" name="xd_ProgID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</Properties>
</file>